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235" r:id="rId2"/>
    <p:sldId id="1238" r:id="rId3"/>
    <p:sldId id="1242" r:id="rId4"/>
    <p:sldId id="1239" r:id="rId5"/>
    <p:sldId id="1243" r:id="rId6"/>
    <p:sldId id="1241" r:id="rId7"/>
    <p:sldId id="1240" r:id="rId8"/>
    <p:sldId id="1249" r:id="rId9"/>
    <p:sldId id="1244" r:id="rId10"/>
    <p:sldId id="1245" r:id="rId11"/>
    <p:sldId id="1246" r:id="rId12"/>
    <p:sldId id="1270" r:id="rId13"/>
    <p:sldId id="1250" r:id="rId14"/>
    <p:sldId id="1251" r:id="rId15"/>
    <p:sldId id="1268" r:id="rId16"/>
    <p:sldId id="1252" r:id="rId17"/>
    <p:sldId id="1269" r:id="rId18"/>
    <p:sldId id="1253" r:id="rId19"/>
    <p:sldId id="1254" r:id="rId20"/>
    <p:sldId id="1256" r:id="rId21"/>
    <p:sldId id="1257" r:id="rId22"/>
    <p:sldId id="1258" r:id="rId23"/>
    <p:sldId id="1261" r:id="rId24"/>
    <p:sldId id="1262" r:id="rId25"/>
    <p:sldId id="1259" r:id="rId26"/>
    <p:sldId id="1260" r:id="rId27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isdfilesrv\PCCOMMON\Presentations\Charts%20and%20Data%20for%20Presentations\K-12%20&amp;%20Higher%20Ed%20%25%20Split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Unemployment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336005766028626E-2"/>
          <c:y val="0.112071468453378"/>
          <c:w val="0.88911147538875224"/>
          <c:h val="0.74254459717958998"/>
        </c:manualLayout>
      </c:layout>
      <c:lineChart>
        <c:grouping val="standard"/>
        <c:varyColors val="0"/>
        <c:ser>
          <c:idx val="0"/>
          <c:order val="0"/>
          <c:tx>
            <c:strRef>
              <c:f>Rates!$B$2</c:f>
              <c:strCache>
                <c:ptCount val="1"/>
                <c:pt idx="0">
                  <c:v>Alabama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Rates!$A$28:$A$50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Rates!$B$3:$B$44</c:f>
            </c:numRef>
          </c:val>
          <c:smooth val="0"/>
          <c:extLst>
            <c:ext xmlns:c16="http://schemas.microsoft.com/office/drawing/2014/chart" uri="{C3380CC4-5D6E-409C-BE32-E72D297353CC}">
              <c16:uniqueId val="{00000000-3627-4B43-8ACB-CF9A595EE0A8}"/>
            </c:ext>
          </c:extLst>
        </c:ser>
        <c:ser>
          <c:idx val="1"/>
          <c:order val="1"/>
          <c:tx>
            <c:strRef>
              <c:f>Rates!$C$2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Rates!$A$28:$A$50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Rates!$C$3:$C$44</c:f>
            </c:numRef>
          </c:val>
          <c:smooth val="0"/>
          <c:extLst>
            <c:ext xmlns:c16="http://schemas.microsoft.com/office/drawing/2014/chart" uri="{C3380CC4-5D6E-409C-BE32-E72D297353CC}">
              <c16:uniqueId val="{00000001-3627-4B43-8ACB-CF9A595EE0A8}"/>
            </c:ext>
          </c:extLst>
        </c:ser>
        <c:ser>
          <c:idx val="2"/>
          <c:order val="2"/>
          <c:tx>
            <c:strRef>
              <c:f>Rates!$D$2</c:f>
              <c:strCache>
                <c:ptCount val="1"/>
                <c:pt idx="0">
                  <c:v>Alabama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9"/>
              <c:layout>
                <c:manualLayout>
                  <c:x val="-2.9903258319414722E-2"/>
                  <c:y val="0.12711864406779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27-4B43-8ACB-CF9A595EE0A8}"/>
                </c:ext>
              </c:extLst>
            </c:dLbl>
            <c:dLbl>
              <c:idx val="20"/>
              <c:layout>
                <c:manualLayout>
                  <c:x val="-3.6939319100453477E-2"/>
                  <c:y val="4.51977401129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27-4B43-8ACB-CF9A595EE0A8}"/>
                </c:ext>
              </c:extLst>
            </c:dLbl>
            <c:dLbl>
              <c:idx val="21"/>
              <c:layout>
                <c:manualLayout>
                  <c:x val="-1.9349167147856585E-2"/>
                  <c:y val="3.389830508474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7-4B43-8ACB-CF9A595EE0A8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7-4B43-8ACB-CF9A595EE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Rates!$A$28:$A$50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Rates!$D$28:$D$50</c:f>
              <c:numCache>
                <c:formatCode>0.0%</c:formatCode>
                <c:ptCount val="23"/>
                <c:pt idx="0">
                  <c:v>5.0999999999999997E-2</c:v>
                </c:pt>
                <c:pt idx="1">
                  <c:v>5.9000000000000004E-2</c:v>
                </c:pt>
                <c:pt idx="2">
                  <c:v>0.06</c:v>
                </c:pt>
                <c:pt idx="3">
                  <c:v>5.7000000000000002E-2</c:v>
                </c:pt>
                <c:pt idx="4">
                  <c:v>4.4999999999999998E-2</c:v>
                </c:pt>
                <c:pt idx="5">
                  <c:v>0.04</c:v>
                </c:pt>
                <c:pt idx="6">
                  <c:v>0.04</c:v>
                </c:pt>
                <c:pt idx="7">
                  <c:v>5.7000000000000002E-2</c:v>
                </c:pt>
                <c:pt idx="8">
                  <c:v>0.11</c:v>
                </c:pt>
                <c:pt idx="9">
                  <c:v>0.105</c:v>
                </c:pt>
                <c:pt idx="10">
                  <c:v>9.6000000000000002E-2</c:v>
                </c:pt>
                <c:pt idx="11">
                  <c:v>0.08</c:v>
                </c:pt>
                <c:pt idx="12">
                  <c:v>7.2000000000000008E-2</c:v>
                </c:pt>
                <c:pt idx="13">
                  <c:v>6.8000000000000005E-2</c:v>
                </c:pt>
                <c:pt idx="14">
                  <c:v>6.0999999999999999E-2</c:v>
                </c:pt>
                <c:pt idx="15">
                  <c:v>5.8999999999999997E-2</c:v>
                </c:pt>
                <c:pt idx="16">
                  <c:v>4.3999999999999997E-2</c:v>
                </c:pt>
                <c:pt idx="17">
                  <c:v>3.9E-2</c:v>
                </c:pt>
                <c:pt idx="18">
                  <c:v>2.7E-2</c:v>
                </c:pt>
                <c:pt idx="19">
                  <c:v>6.6000000000000003E-2</c:v>
                </c:pt>
                <c:pt idx="20">
                  <c:v>3.1E-2</c:v>
                </c:pt>
                <c:pt idx="21">
                  <c:v>2.7E-2</c:v>
                </c:pt>
                <c:pt idx="22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627-4B43-8ACB-CF9A595EE0A8}"/>
            </c:ext>
          </c:extLst>
        </c:ser>
        <c:ser>
          <c:idx val="3"/>
          <c:order val="3"/>
          <c:tx>
            <c:strRef>
              <c:f>Rates!$E$2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27-4B43-8ACB-CF9A595EE0A8}"/>
                </c:ext>
              </c:extLst>
            </c:dLbl>
            <c:dLbl>
              <c:idx val="19"/>
              <c:layout>
                <c:manualLayout>
                  <c:x val="-3.3421288709934098E-2"/>
                  <c:y val="-3.9548022598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27-4B43-8ACB-CF9A595EE0A8}"/>
                </c:ext>
              </c:extLst>
            </c:dLbl>
            <c:dLbl>
              <c:idx val="20"/>
              <c:layout>
                <c:manualLayout>
                  <c:x val="-1.9349167147856585E-2"/>
                  <c:y val="-4.802259887005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27-4B43-8ACB-CF9A595EE0A8}"/>
                </c:ext>
              </c:extLst>
            </c:dLbl>
            <c:dLbl>
              <c:idx val="21"/>
              <c:layout>
                <c:manualLayout>
                  <c:x val="-2.1108182343116403E-2"/>
                  <c:y val="-3.107344632768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27-4B43-8ACB-CF9A595EE0A8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27-4B43-8ACB-CF9A595EE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Rates!$A$28:$A$50</c:f>
              <c:numCache>
                <c:formatCode>General</c:formatCode>
                <c:ptCount val="2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</c:numCache>
            </c:numRef>
          </c:cat>
          <c:val>
            <c:numRef>
              <c:f>Rates!$E$28:$E$50</c:f>
              <c:numCache>
                <c:formatCode>0.0%</c:formatCode>
                <c:ptCount val="23"/>
                <c:pt idx="0">
                  <c:v>4.7E-2</c:v>
                </c:pt>
                <c:pt idx="1">
                  <c:v>5.7999999999999996E-2</c:v>
                </c:pt>
                <c:pt idx="2">
                  <c:v>0.06</c:v>
                </c:pt>
                <c:pt idx="3">
                  <c:v>5.5E-2</c:v>
                </c:pt>
                <c:pt idx="4">
                  <c:v>5.0999999999999997E-2</c:v>
                </c:pt>
                <c:pt idx="5">
                  <c:v>4.5999999999999999E-2</c:v>
                </c:pt>
                <c:pt idx="6">
                  <c:v>4.5999999999999999E-2</c:v>
                </c:pt>
                <c:pt idx="7">
                  <c:v>5.7999999999999996E-2</c:v>
                </c:pt>
                <c:pt idx="8">
                  <c:v>9.3000000000000013E-2</c:v>
                </c:pt>
                <c:pt idx="9">
                  <c:v>9.6000000000000002E-2</c:v>
                </c:pt>
                <c:pt idx="10">
                  <c:v>8.900000000000001E-2</c:v>
                </c:pt>
                <c:pt idx="11">
                  <c:v>8.1000000000000003E-2</c:v>
                </c:pt>
                <c:pt idx="12">
                  <c:v>7.400000000000001E-2</c:v>
                </c:pt>
                <c:pt idx="13">
                  <c:v>6.2E-2</c:v>
                </c:pt>
                <c:pt idx="14">
                  <c:v>5.2999999999999999E-2</c:v>
                </c:pt>
                <c:pt idx="15">
                  <c:v>4.9000000000000002E-2</c:v>
                </c:pt>
                <c:pt idx="16">
                  <c:v>4.3999999999999997E-2</c:v>
                </c:pt>
                <c:pt idx="17">
                  <c:v>3.9E-2</c:v>
                </c:pt>
                <c:pt idx="18">
                  <c:v>3.6999999999999998E-2</c:v>
                </c:pt>
                <c:pt idx="19">
                  <c:v>7.9000000000000001E-2</c:v>
                </c:pt>
                <c:pt idx="20">
                  <c:v>3.9E-2</c:v>
                </c:pt>
                <c:pt idx="21">
                  <c:v>3.6999999999999998E-2</c:v>
                </c:pt>
                <c:pt idx="22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627-4B43-8ACB-CF9A595EE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289456"/>
        <c:axId val="388281256"/>
      </c:lineChart>
      <c:catAx>
        <c:axId val="38828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81256"/>
        <c:crosses val="autoZero"/>
        <c:auto val="1"/>
        <c:lblAlgn val="ctr"/>
        <c:lblOffset val="100"/>
        <c:noMultiLvlLbl val="0"/>
      </c:catAx>
      <c:valAx>
        <c:axId val="388281256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89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5193259675379964"/>
          <c:y val="2.8118021264291117E-2"/>
          <c:w val="0.17477814032551139"/>
          <c:h val="8.6189477571584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chemeClr val="tx1"/>
                </a:solidFill>
              </a:rPr>
              <a:t>Alabama Medicaid Agency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Monthly Average </a:t>
            </a:r>
            <a:r>
              <a:rPr lang="en-US" sz="2800" dirty="0" err="1">
                <a:solidFill>
                  <a:schemeClr val="tx1"/>
                </a:solidFill>
              </a:rPr>
              <a:t>Eligibles</a:t>
            </a:r>
            <a:endParaRPr lang="en-US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4125737569071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9"/>
            <c:marker>
              <c:symbol val="square"/>
              <c:size val="5"/>
              <c:spPr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5EE-49E8-8339-349776A89513}"/>
              </c:ext>
            </c:extLst>
          </c:dPt>
          <c:dLbls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E-49E8-8339-349776A89513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EE-49E8-8339-349776A8951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E-49E8-8339-349776A8951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F6-410D-A9FF-E8A14C5E4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Sheet1!$A$5:$A$17</c:f>
              <c:strCache>
                <c:ptCount val="13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  <c:pt idx="6">
                  <c:v>FY 2017</c:v>
                </c:pt>
                <c:pt idx="7">
                  <c:v>FY 2018</c:v>
                </c:pt>
                <c:pt idx="8">
                  <c:v>FY 2019</c:v>
                </c:pt>
                <c:pt idx="9">
                  <c:v>FY 2020 </c:v>
                </c:pt>
                <c:pt idx="10">
                  <c:v>FY 2021</c:v>
                </c:pt>
                <c:pt idx="11">
                  <c:v>FY 2022 </c:v>
                </c:pt>
                <c:pt idx="12">
                  <c:v>FY23 Estimate</c:v>
                </c:pt>
              </c:strCache>
            </c:strRef>
          </c:cat>
          <c:val>
            <c:numRef>
              <c:f>Sheet1!$B$5:$B$17</c:f>
              <c:numCache>
                <c:formatCode>_(* #,##0_);_(* \(#,##0\);_(* "-"??_);_(@_)</c:formatCode>
                <c:ptCount val="13"/>
                <c:pt idx="0">
                  <c:v>906794</c:v>
                </c:pt>
                <c:pt idx="1">
                  <c:v>935215</c:v>
                </c:pt>
                <c:pt idx="2">
                  <c:v>947594</c:v>
                </c:pt>
                <c:pt idx="3">
                  <c:v>1012125</c:v>
                </c:pt>
                <c:pt idx="4">
                  <c:v>1050117</c:v>
                </c:pt>
                <c:pt idx="5">
                  <c:v>1043551</c:v>
                </c:pt>
                <c:pt idx="6">
                  <c:v>1021690</c:v>
                </c:pt>
                <c:pt idx="7">
                  <c:v>1020972</c:v>
                </c:pt>
                <c:pt idx="8">
                  <c:v>1034562</c:v>
                </c:pt>
                <c:pt idx="9">
                  <c:v>1069624</c:v>
                </c:pt>
                <c:pt idx="10">
                  <c:v>1169788</c:v>
                </c:pt>
                <c:pt idx="11">
                  <c:v>1263175</c:v>
                </c:pt>
                <c:pt idx="12">
                  <c:v>1337313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EE-49E8-8339-349776A89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813952"/>
        <c:axId val="660813296"/>
      </c:lineChart>
      <c:catAx>
        <c:axId val="6608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813296"/>
        <c:crosses val="autoZero"/>
        <c:auto val="1"/>
        <c:lblAlgn val="ctr"/>
        <c:lblOffset val="100"/>
        <c:noMultiLvlLbl val="0"/>
      </c:catAx>
      <c:valAx>
        <c:axId val="66081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8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CHIP Enrollment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51286408894228E-2"/>
          <c:y val="0.14034431709086598"/>
          <c:w val="0.91583152746739793"/>
          <c:h val="0.712299176888603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4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F-479D-9754-42A45801374C}"/>
                </c:ext>
              </c:extLst>
            </c:dLbl>
            <c:dLbl>
              <c:idx val="1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8F-479D-9754-42A45801374C}"/>
                </c:ext>
              </c:extLst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8F-479D-9754-42A45801374C}"/>
                </c:ext>
              </c:extLst>
            </c:dLbl>
            <c:dLbl>
              <c:idx val="19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8F-479D-9754-42A45801374C}"/>
                </c:ext>
              </c:extLst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8F-479D-9754-42A4580137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Sheet1!$D$4:$X$4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2014*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 Est.</c:v>
                </c:pt>
                <c:pt idx="20">
                  <c:v>2024 Est.</c:v>
                </c:pt>
              </c:strCache>
            </c:strRef>
          </c:cat>
          <c:val>
            <c:numRef>
              <c:f>Sheet1!$D$5:$X$5</c:f>
              <c:numCache>
                <c:formatCode>#,##0</c:formatCode>
                <c:ptCount val="21"/>
                <c:pt idx="0">
                  <c:v>60655</c:v>
                </c:pt>
                <c:pt idx="1">
                  <c:v>63954</c:v>
                </c:pt>
                <c:pt idx="2">
                  <c:v>65343</c:v>
                </c:pt>
                <c:pt idx="3">
                  <c:v>69076</c:v>
                </c:pt>
                <c:pt idx="4">
                  <c:v>71393</c:v>
                </c:pt>
                <c:pt idx="5">
                  <c:v>68440</c:v>
                </c:pt>
                <c:pt idx="6">
                  <c:v>75842</c:v>
                </c:pt>
                <c:pt idx="7">
                  <c:v>82758</c:v>
                </c:pt>
                <c:pt idx="8">
                  <c:v>85526</c:v>
                </c:pt>
                <c:pt idx="9">
                  <c:v>84763</c:v>
                </c:pt>
                <c:pt idx="10">
                  <c:v>57930</c:v>
                </c:pt>
                <c:pt idx="11">
                  <c:v>62457</c:v>
                </c:pt>
                <c:pt idx="12">
                  <c:v>74009</c:v>
                </c:pt>
                <c:pt idx="13">
                  <c:v>83536</c:v>
                </c:pt>
                <c:pt idx="14">
                  <c:v>85731</c:v>
                </c:pt>
                <c:pt idx="15">
                  <c:v>85257</c:v>
                </c:pt>
                <c:pt idx="16">
                  <c:v>83453</c:v>
                </c:pt>
                <c:pt idx="17">
                  <c:v>74765</c:v>
                </c:pt>
                <c:pt idx="18">
                  <c:v>72623</c:v>
                </c:pt>
                <c:pt idx="19">
                  <c:v>84922</c:v>
                </c:pt>
                <c:pt idx="20">
                  <c:v>93341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8F-479D-9754-42A458013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337792"/>
        <c:axId val="1"/>
      </c:barChart>
      <c:catAx>
        <c:axId val="16823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82337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chemeClr val="tx1"/>
                </a:solidFill>
                <a:latin typeface="+mj-lt"/>
              </a:rPr>
              <a:t>Number of State Employees</a:t>
            </a: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+mj-lt"/>
              </a:rPr>
              <a:t>(Executive Branch)</a:t>
            </a:r>
          </a:p>
        </c:rich>
      </c:tx>
      <c:layout>
        <c:manualLayout>
          <c:xMode val="edge"/>
          <c:yMode val="edge"/>
          <c:x val="0.29071403692093345"/>
          <c:y val="8.53333333333333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36-4AB3-827A-04B612FD9BC3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36-4AB3-827A-04B612FD9BC3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6-4AB3-827A-04B612FD9BC3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36-4AB3-827A-04B612FD9BC3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36-4AB3-827A-04B612FD9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'Executive Branch Only'!$A$4:$A$24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'Executive Branch Only'!$B$4:$B$24</c:f>
              <c:numCache>
                <c:formatCode>#,##0</c:formatCode>
                <c:ptCount val="21"/>
                <c:pt idx="0">
                  <c:v>34428</c:v>
                </c:pt>
                <c:pt idx="1">
                  <c:v>33717</c:v>
                </c:pt>
                <c:pt idx="2">
                  <c:v>32932</c:v>
                </c:pt>
                <c:pt idx="3">
                  <c:v>32984</c:v>
                </c:pt>
                <c:pt idx="4">
                  <c:v>34131</c:v>
                </c:pt>
                <c:pt idx="5">
                  <c:v>35296</c:v>
                </c:pt>
                <c:pt idx="6">
                  <c:v>34923</c:v>
                </c:pt>
                <c:pt idx="7">
                  <c:v>34892</c:v>
                </c:pt>
                <c:pt idx="8">
                  <c:v>32811</c:v>
                </c:pt>
                <c:pt idx="9">
                  <c:v>31189</c:v>
                </c:pt>
                <c:pt idx="10">
                  <c:v>30174</c:v>
                </c:pt>
                <c:pt idx="11">
                  <c:v>30269</c:v>
                </c:pt>
                <c:pt idx="12">
                  <c:v>30029</c:v>
                </c:pt>
                <c:pt idx="13">
                  <c:v>29674</c:v>
                </c:pt>
                <c:pt idx="14">
                  <c:v>29535</c:v>
                </c:pt>
                <c:pt idx="15">
                  <c:v>29610</c:v>
                </c:pt>
                <c:pt idx="16">
                  <c:v>30088</c:v>
                </c:pt>
                <c:pt idx="17">
                  <c:v>29953</c:v>
                </c:pt>
                <c:pt idx="18">
                  <c:v>29168</c:v>
                </c:pt>
                <c:pt idx="19">
                  <c:v>28324</c:v>
                </c:pt>
                <c:pt idx="20">
                  <c:v>28466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6-4AB3-827A-04B612FD9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291024"/>
        <c:axId val="328287088"/>
      </c:barChart>
      <c:catAx>
        <c:axId val="32829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87088"/>
        <c:crosses val="autoZero"/>
        <c:auto val="1"/>
        <c:lblAlgn val="ctr"/>
        <c:lblOffset val="100"/>
        <c:noMultiLvlLbl val="0"/>
      </c:catAx>
      <c:valAx>
        <c:axId val="3282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9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pPr>
            <a:r>
              <a:rPr lang="en-US" sz="32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Non-Federal</a:t>
            </a:r>
            <a:r>
              <a:rPr lang="en-US" sz="3200" b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Expenditures by Category</a:t>
            </a:r>
            <a:endParaRPr lang="en-US" sz="3200" b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38862535471628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704796249128101E-2"/>
          <c:y val="0.1586566696227818"/>
          <c:w val="0.47853222325007716"/>
          <c:h val="0.88275312855517651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17515087791476"/>
          <c:y val="0.1662728763000188"/>
          <c:w val="0.37182484912208524"/>
          <c:h val="0.732368744009387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pPr>
            <a:r>
              <a:rPr lang="en-US" sz="32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Non-Federal</a:t>
            </a:r>
            <a:r>
              <a:rPr lang="en-US" sz="3200" b="0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Expenditures by Category</a:t>
            </a:r>
            <a:endParaRPr lang="en-US" sz="32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23127959783760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42837905453306E-2"/>
          <c:y val="0.1437716862219065"/>
          <c:w val="0.47347693413671338"/>
          <c:h val="0.83865776993590091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17515087791476"/>
          <c:y val="0.1662728763000188"/>
          <c:w val="0.37182484912208524"/>
          <c:h val="0.732368744009387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Non-Federal</a:t>
            </a:r>
            <a:r>
              <a:rPr lang="en-US" sz="2400" b="0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Expenditures by Category</a:t>
            </a:r>
            <a:endParaRPr lang="en-US" sz="24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layout>
        <c:manualLayout>
          <c:xMode val="edge"/>
          <c:yMode val="edge"/>
          <c:x val="0.147867225798680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41888227101224"/>
          <c:y val="0.20259280527558238"/>
          <c:w val="0.47853222325007716"/>
          <c:h val="0.882753128555176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D-4C23-8A0F-ED3B6F59CD2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D-4C23-8A0F-ED3B6F59CD2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D-4C23-8A0F-ED3B6F59CD2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D-4C23-8A0F-ED3B6F59CD2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ED-4C23-8A0F-ED3B6F59CD2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ED-4C23-8A0F-ED3B6F59CD2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ED-4C23-8A0F-ED3B6F59CD24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ED-4C23-8A0F-ED3B6F59CD24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0ED-4C23-8A0F-ED3B6F59CD24}"/>
              </c:ext>
            </c:extLst>
          </c:dPt>
          <c:dLbls>
            <c:dLbl>
              <c:idx val="0"/>
              <c:layout>
                <c:manualLayout>
                  <c:x val="9.1685129759786071E-2"/>
                  <c:y val="-2.5344654849928953E-3"/>
                </c:manualLayout>
              </c:layout>
              <c:tx>
                <c:rich>
                  <a:bodyPr/>
                  <a:lstStyle/>
                  <a:p>
                    <a:fld id="{8F081DDB-2F7B-486C-8C50-49CC81D338AD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
</a:t>
                    </a:r>
                    <a:fld id="{1CA02FED-AD2D-47D1-A36B-C969C24F7613}" type="PERCENTAGE">
                      <a:rPr lang="en-US" sz="1200" baseline="0"/>
                      <a:pPr/>
                      <a:t>[PERCENTAGE]</a:t>
                    </a:fld>
                    <a:endParaRPr lang="en-US" sz="12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ED-4C23-8A0F-ED3B6F59CD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416912-EEB3-4DF2-B8AD-276ED9EF6575}" type="CATEGORYNAME">
                      <a:rPr lang="en-US" sz="1400"/>
                      <a:pPr/>
                      <a:t>[CATEGORY NAME]</a:t>
                    </a:fld>
                    <a:r>
                      <a:rPr lang="en-US" sz="1400" baseline="0"/>
                      <a:t>
</a:t>
                    </a:r>
                    <a:fld id="{5313256C-3A75-4E1C-BEF4-EB0D69897CEB}" type="PERCENTAGE">
                      <a:rPr lang="en-US" sz="1400" baseline="0"/>
                      <a:pPr/>
                      <a:t>[PERCENTAGE]</a:t>
                    </a:fld>
                    <a:endParaRPr lang="en-US" sz="14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ED-4C23-8A0F-ED3B6F59CD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2AE80C-4A04-4130-BCA7-6A7CA200C65E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
</a:t>
                    </a:r>
                    <a:fld id="{F5DBE045-40A0-4BA5-81A9-7331FB524CA2}" type="PERCENTAGE">
                      <a:rPr lang="en-US" sz="1200" baseline="0"/>
                      <a:pPr/>
                      <a:t>[PERCENTAGE]</a:t>
                    </a:fld>
                    <a:endParaRPr lang="en-US" sz="12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ED-4C23-8A0F-ED3B6F59CD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3C35650-B1C1-43FC-9965-CB8D99C21057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
</a:t>
                    </a:r>
                    <a:fld id="{80F21B53-24B0-4EEC-B175-F19EBEC03444}" type="PERCENTAGE">
                      <a:rPr lang="en-US" sz="1200" baseline="0"/>
                      <a:pPr/>
                      <a:t>[PERCENTAGE]</a:t>
                    </a:fld>
                    <a:endParaRPr lang="en-US" sz="12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ED-4C23-8A0F-ED3B6F59CD24}"/>
                </c:ext>
              </c:extLst>
            </c:dLbl>
            <c:dLbl>
              <c:idx val="6"/>
              <c:layout>
                <c:manualLayout>
                  <c:x val="-3.2307891947318285E-2"/>
                  <c:y val="1.5064800141443511E-2"/>
                </c:manualLayout>
              </c:layout>
              <c:tx>
                <c:rich>
                  <a:bodyPr/>
                  <a:lstStyle/>
                  <a:p>
                    <a:fld id="{87F6A0EC-1024-4F47-9C5E-E93C9E8DEFB7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
</a:t>
                    </a:r>
                    <a:fld id="{961333D4-FCF7-40A7-A5D7-8962DDDAC356}" type="PERCENTAGE">
                      <a:rPr lang="en-US" sz="1200" baseline="0"/>
                      <a:pPr/>
                      <a:t>[PERCENTAGE]</a:t>
                    </a:fld>
                    <a:endParaRPr lang="en-US" sz="12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ED-4C23-8A0F-ED3B6F59CD24}"/>
                </c:ext>
              </c:extLst>
            </c:dLbl>
            <c:dLbl>
              <c:idx val="7"/>
              <c:layout>
                <c:manualLayout>
                  <c:x val="-9.9274237238075186E-2"/>
                  <c:y val="-3.4810178128201245E-2"/>
                </c:manualLayout>
              </c:layout>
              <c:tx>
                <c:rich>
                  <a:bodyPr/>
                  <a:lstStyle/>
                  <a:p>
                    <a:fld id="{CF838138-21DE-40AF-8FC2-8BDC608AD0D2}" type="CATEGORYNAME">
                      <a:rPr lang="en-US" sz="1200"/>
                      <a:pPr/>
                      <a:t>[CATEGORY NAME]</a:t>
                    </a:fld>
                    <a:r>
                      <a:rPr lang="en-US" sz="1200" baseline="0"/>
                      <a:t>
</a:t>
                    </a:r>
                    <a:fld id="{A06D49B7-E9C5-4F58-BB52-488C6A020F16}" type="PERCENTAGE">
                      <a:rPr lang="en-US" sz="1200" baseline="0"/>
                      <a:pPr/>
                      <a:t>[PERCENTAGE]</a:t>
                    </a:fld>
                    <a:endParaRPr lang="en-US" sz="12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0ED-4C23-8A0F-ED3B6F59CD24}"/>
                </c:ext>
              </c:extLst>
            </c:dLbl>
            <c:dLbl>
              <c:idx val="8"/>
              <c:layout>
                <c:manualLayout>
                  <c:x val="-4.2766073591657482E-2"/>
                  <c:y val="1.6151191913367818E-2"/>
                </c:manualLayout>
              </c:layout>
              <c:tx>
                <c:rich>
                  <a:bodyPr/>
                  <a:lstStyle/>
                  <a:p>
                    <a:fld id="{41980C5E-C185-4AD2-80AB-9D72563BD45D}" type="CATEGORYNAME">
                      <a:rPr lang="en-US" sz="1100"/>
                      <a:pPr/>
                      <a:t>[CATEGORY NAME]</a:t>
                    </a:fld>
                    <a:r>
                      <a:rPr lang="en-US" sz="1100" baseline="0"/>
                      <a:t>
</a:t>
                    </a:r>
                    <a:fld id="{F0C619B3-F9AB-494E-A06A-70FCE2B32EB9}" type="PERCENTAGE">
                      <a:rPr lang="en-US" sz="1100" baseline="0"/>
                      <a:pPr/>
                      <a:t>[PERCENTAGE]</a:t>
                    </a:fld>
                    <a:endParaRPr lang="en-US" sz="1100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78987938551535"/>
                      <c:h val="0.139332365747460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0ED-4C23-8A0F-ED3B6F59CD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Economic Development and Regulation</c:v>
                </c:pt>
                <c:pt idx="1">
                  <c:v>Education and Cultural Resources</c:v>
                </c:pt>
                <c:pt idx="2">
                  <c:v>Natural Resources and Recreation</c:v>
                </c:pt>
                <c:pt idx="3">
                  <c:v>Health</c:v>
                </c:pt>
                <c:pt idx="4">
                  <c:v>Social Services</c:v>
                </c:pt>
                <c:pt idx="5">
                  <c:v>Protection of Persons and Property</c:v>
                </c:pt>
                <c:pt idx="6">
                  <c:v>Transportation</c:v>
                </c:pt>
                <c:pt idx="7">
                  <c:v>General Government</c:v>
                </c:pt>
                <c:pt idx="8">
                  <c:v>Debt Service - Interest and Other Charges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5.2192661451918561E-3</c:v>
                </c:pt>
                <c:pt idx="1">
                  <c:v>0.35137823747655988</c:v>
                </c:pt>
                <c:pt idx="2">
                  <c:v>6.8778072407860531E-3</c:v>
                </c:pt>
                <c:pt idx="3">
                  <c:v>0.30897235041291199</c:v>
                </c:pt>
                <c:pt idx="4">
                  <c:v>0.13912325356007055</c:v>
                </c:pt>
                <c:pt idx="5">
                  <c:v>6.2117296869974678E-2</c:v>
                </c:pt>
                <c:pt idx="6">
                  <c:v>5.82220599851236E-2</c:v>
                </c:pt>
                <c:pt idx="7">
                  <c:v>6.2488129784229261E-2</c:v>
                </c:pt>
                <c:pt idx="8">
                  <c:v>5.6015985251520991E-3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0ED-4C23-8A0F-ED3B6F59CD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0" i="0" u="none" strike="noStrike" baseline="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Retirement Systems of Alabama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0" i="0" u="none" strike="noStrike" baseline="0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Funded Ratios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207349081364812E-2"/>
          <c:y val="0.17524682296068925"/>
          <c:w val="0.90833910092448633"/>
          <c:h val="0.71212855455214996"/>
        </c:manualLayout>
      </c:layout>
      <c:lineChart>
        <c:grouping val="standard"/>
        <c:varyColors val="0"/>
        <c:ser>
          <c:idx val="0"/>
          <c:order val="0"/>
          <c:tx>
            <c:strRef>
              <c:f>'Funded TRS &amp; ERS Ratio'!$B$7</c:f>
              <c:strCache>
                <c:ptCount val="1"/>
                <c:pt idx="0">
                  <c:v> TRS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C7-4CC8-A6E3-8D92338CF044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C-4B89-819A-5B9F5FA9981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7-4A5C-BA9D-69AE2A608987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4-4B18-851E-1D6BDB49BB2C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7-4CC8-A6E3-8D92338CF044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B-4252-8547-A6A1121A2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'Funded TRS &amp; ERS Ratio'!$A$68:$A$88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'Funded TRS &amp; ERS Ratio'!$B$68:$B$88</c:f>
              <c:numCache>
                <c:formatCode>0.0%</c:formatCode>
                <c:ptCount val="21"/>
                <c:pt idx="0">
                  <c:v>0.97445908103212908</c:v>
                </c:pt>
                <c:pt idx="1">
                  <c:v>0.93556762219192691</c:v>
                </c:pt>
                <c:pt idx="2">
                  <c:v>0.8955203781878005</c:v>
                </c:pt>
                <c:pt idx="3">
                  <c:v>0.83588503010646831</c:v>
                </c:pt>
                <c:pt idx="4">
                  <c:v>0.82777408719598355</c:v>
                </c:pt>
                <c:pt idx="5">
                  <c:v>0.79513654873416251</c:v>
                </c:pt>
                <c:pt idx="6">
                  <c:v>0.77599999999999991</c:v>
                </c:pt>
                <c:pt idx="7">
                  <c:v>0.747</c:v>
                </c:pt>
                <c:pt idx="8">
                  <c:v>0.71099999999999997</c:v>
                </c:pt>
                <c:pt idx="9">
                  <c:v>0.67500000000000004</c:v>
                </c:pt>
                <c:pt idx="10">
                  <c:v>0.66500000000000004</c:v>
                </c:pt>
                <c:pt idx="11">
                  <c:v>0.66200000000000003</c:v>
                </c:pt>
                <c:pt idx="12">
                  <c:v>0.67500000000000004</c:v>
                </c:pt>
                <c:pt idx="13">
                  <c:v>0.68300000000000005</c:v>
                </c:pt>
                <c:pt idx="14">
                  <c:v>0.68300000000000005</c:v>
                </c:pt>
                <c:pt idx="15">
                  <c:v>0.68899999999999995</c:v>
                </c:pt>
                <c:pt idx="16">
                  <c:v>0.70199999999999996</c:v>
                </c:pt>
                <c:pt idx="17">
                  <c:v>0.69399999999999995</c:v>
                </c:pt>
                <c:pt idx="18">
                  <c:v>0.70699999999999996</c:v>
                </c:pt>
                <c:pt idx="19">
                  <c:v>0.70199999999999996</c:v>
                </c:pt>
                <c:pt idx="20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7-4A5C-BA9D-69AE2A608987}"/>
            </c:ext>
          </c:extLst>
        </c:ser>
        <c:ser>
          <c:idx val="1"/>
          <c:order val="1"/>
          <c:tx>
            <c:strRef>
              <c:f>'Funded TRS &amp; ERS Ratio'!$C$7</c:f>
              <c:strCache>
                <c:ptCount val="1"/>
                <c:pt idx="0">
                  <c:v>ERS</c:v>
                </c:pt>
              </c:strCache>
            </c:strRef>
          </c:tx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7-4CC8-A6E3-8D92338CF044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8C-4B89-819A-5B9F5FA99818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27-4A5C-BA9D-69AE2A608987}"/>
                </c:ext>
              </c:extLst>
            </c:dLbl>
            <c:dLbl>
              <c:idx val="1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4-4B18-851E-1D6BDB49BB2C}"/>
                </c:ext>
              </c:extLst>
            </c:dLbl>
            <c:dLbl>
              <c:idx val="1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7-4CC8-A6E3-8D92338CF044}"/>
                </c:ext>
              </c:extLst>
            </c:dLbl>
            <c:dLbl>
              <c:idx val="2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0B-4252-8547-A6A1121A2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'Funded TRS &amp; ERS Ratio'!$A$68:$A$88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'Funded TRS &amp; ERS Ratio'!$C$68:$C$88</c:f>
              <c:numCache>
                <c:formatCode>0.0%</c:formatCode>
                <c:ptCount val="21"/>
                <c:pt idx="0">
                  <c:v>0.95379999999999998</c:v>
                </c:pt>
                <c:pt idx="1">
                  <c:v>0.91010000000000002</c:v>
                </c:pt>
                <c:pt idx="2">
                  <c:v>0.89710000000000001</c:v>
                </c:pt>
                <c:pt idx="3">
                  <c:v>0.84019999999999995</c:v>
                </c:pt>
                <c:pt idx="4">
                  <c:v>0.81059999999999999</c:v>
                </c:pt>
                <c:pt idx="5">
                  <c:v>0.78990000000000005</c:v>
                </c:pt>
                <c:pt idx="6">
                  <c:v>0.74299999999999999</c:v>
                </c:pt>
                <c:pt idx="7">
                  <c:v>0.70899999999999996</c:v>
                </c:pt>
                <c:pt idx="8">
                  <c:v>0.67</c:v>
                </c:pt>
                <c:pt idx="9">
                  <c:v>0.64200000000000002</c:v>
                </c:pt>
                <c:pt idx="10">
                  <c:v>0.626</c:v>
                </c:pt>
                <c:pt idx="11">
                  <c:v>0.624</c:v>
                </c:pt>
                <c:pt idx="12">
                  <c:v>0.63200000000000001</c:v>
                </c:pt>
                <c:pt idx="13">
                  <c:v>0.629</c:v>
                </c:pt>
                <c:pt idx="14">
                  <c:v>0.621</c:v>
                </c:pt>
                <c:pt idx="15">
                  <c:v>0.628</c:v>
                </c:pt>
                <c:pt idx="16">
                  <c:v>0.63300000000000001</c:v>
                </c:pt>
                <c:pt idx="17">
                  <c:v>0.623</c:v>
                </c:pt>
                <c:pt idx="18">
                  <c:v>0.623</c:v>
                </c:pt>
                <c:pt idx="19">
                  <c:v>0.62</c:v>
                </c:pt>
                <c:pt idx="20">
                  <c:v>0.59399999999999997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27-4A5C-BA9D-69AE2A608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32672"/>
        <c:axId val="1"/>
      </c:lineChart>
      <c:catAx>
        <c:axId val="36163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61632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493919788688846"/>
          <c:y val="4.4737248080676306E-2"/>
          <c:w val="8.2429008475851342E-2"/>
          <c:h val="8.86986866754650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65" b="0" i="0" u="none" strike="noStrike" baseline="0">
              <a:solidFill>
                <a:srgbClr val="333333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GROSS SALES TAX 
MONTHLY % CHANGE OVER PRIOR YEAR
 AND 
12 MONTH ROLLING AVERAGE</a:t>
            </a:r>
          </a:p>
        </c:rich>
      </c:tx>
      <c:layout>
        <c:manualLayout>
          <c:xMode val="edge"/>
          <c:yMode val="edge"/>
          <c:x val="0.35996627702368772"/>
          <c:y val="2.05580333866460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9624634941539424E-2"/>
          <c:y val="0.18123277786388897"/>
          <c:w val="0.936080740117746"/>
          <c:h val="0.70190895741556536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Data!$A$237:$A$273</c:f>
              <c:numCache>
                <c:formatCode>mmm\-yy</c:formatCode>
                <c:ptCount val="37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44134</c:v>
                </c:pt>
                <c:pt idx="6">
                  <c:v>44165</c:v>
                </c:pt>
                <c:pt idx="7">
                  <c:v>44195</c:v>
                </c:pt>
                <c:pt idx="8">
                  <c:v>44226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  <c:pt idx="12">
                  <c:v>44347</c:v>
                </c:pt>
                <c:pt idx="13">
                  <c:v>44377</c:v>
                </c:pt>
                <c:pt idx="14">
                  <c:v>44407</c:v>
                </c:pt>
                <c:pt idx="15">
                  <c:v>44429</c:v>
                </c:pt>
                <c:pt idx="16">
                  <c:v>44460</c:v>
                </c:pt>
                <c:pt idx="17">
                  <c:v>44490</c:v>
                </c:pt>
                <c:pt idx="18">
                  <c:v>44521</c:v>
                </c:pt>
                <c:pt idx="19">
                  <c:v>44551</c:v>
                </c:pt>
                <c:pt idx="20">
                  <c:v>44582</c:v>
                </c:pt>
                <c:pt idx="21">
                  <c:v>44613</c:v>
                </c:pt>
                <c:pt idx="22">
                  <c:v>44641</c:v>
                </c:pt>
                <c:pt idx="23">
                  <c:v>44672</c:v>
                </c:pt>
                <c:pt idx="24">
                  <c:v>44702</c:v>
                </c:pt>
                <c:pt idx="25">
                  <c:v>44733</c:v>
                </c:pt>
                <c:pt idx="26">
                  <c:v>44763</c:v>
                </c:pt>
                <c:pt idx="27">
                  <c:v>44794</c:v>
                </c:pt>
                <c:pt idx="28">
                  <c:v>44825</c:v>
                </c:pt>
                <c:pt idx="29">
                  <c:v>44855</c:v>
                </c:pt>
                <c:pt idx="30">
                  <c:v>44886</c:v>
                </c:pt>
                <c:pt idx="31">
                  <c:v>44916</c:v>
                </c:pt>
                <c:pt idx="32">
                  <c:v>44947</c:v>
                </c:pt>
                <c:pt idx="33">
                  <c:v>44978</c:v>
                </c:pt>
                <c:pt idx="34">
                  <c:v>45006</c:v>
                </c:pt>
                <c:pt idx="35">
                  <c:v>45037</c:v>
                </c:pt>
                <c:pt idx="36">
                  <c:v>45067</c:v>
                </c:pt>
              </c:numCache>
            </c:numRef>
          </c:cat>
          <c:val>
            <c:numRef>
              <c:f>Data!$D$237:$D$273</c:f>
              <c:numCache>
                <c:formatCode>0.00%</c:formatCode>
                <c:ptCount val="37"/>
                <c:pt idx="0">
                  <c:v>-0.1235</c:v>
                </c:pt>
                <c:pt idx="1">
                  <c:v>8.0299999999999996E-2</c:v>
                </c:pt>
                <c:pt idx="2">
                  <c:v>0.1147</c:v>
                </c:pt>
                <c:pt idx="3">
                  <c:v>6.6000000000000003E-2</c:v>
                </c:pt>
                <c:pt idx="4">
                  <c:v>2.86E-2</c:v>
                </c:pt>
                <c:pt idx="5">
                  <c:v>0.10630000000000001</c:v>
                </c:pt>
                <c:pt idx="6">
                  <c:v>8.1299999999999997E-2</c:v>
                </c:pt>
                <c:pt idx="7">
                  <c:v>6.25E-2</c:v>
                </c:pt>
                <c:pt idx="8">
                  <c:v>0.1162</c:v>
                </c:pt>
                <c:pt idx="9">
                  <c:v>0.15709999999999999</c:v>
                </c:pt>
                <c:pt idx="10">
                  <c:v>5.1400000000000001E-2</c:v>
                </c:pt>
                <c:pt idx="11">
                  <c:v>0.37019999999999997</c:v>
                </c:pt>
                <c:pt idx="12">
                  <c:v>0.41439999999999999</c:v>
                </c:pt>
                <c:pt idx="13">
                  <c:v>0.1051</c:v>
                </c:pt>
                <c:pt idx="14">
                  <c:v>0.1081</c:v>
                </c:pt>
                <c:pt idx="15">
                  <c:v>0.11269999999999999</c:v>
                </c:pt>
                <c:pt idx="16">
                  <c:v>0.1283</c:v>
                </c:pt>
                <c:pt idx="17">
                  <c:v>7.7499999999999999E-2</c:v>
                </c:pt>
                <c:pt idx="18">
                  <c:v>0.13150000000000001</c:v>
                </c:pt>
                <c:pt idx="19">
                  <c:v>0.13200000000000001</c:v>
                </c:pt>
                <c:pt idx="20">
                  <c:v>0.1118</c:v>
                </c:pt>
                <c:pt idx="21">
                  <c:v>-7.7000000000000002E-3</c:v>
                </c:pt>
                <c:pt idx="22">
                  <c:v>0.21460000000000001</c:v>
                </c:pt>
                <c:pt idx="23">
                  <c:v>1.0800000000000001E-2</c:v>
                </c:pt>
                <c:pt idx="24">
                  <c:v>3.8199999999999998E-2</c:v>
                </c:pt>
                <c:pt idx="25">
                  <c:v>2.18E-2</c:v>
                </c:pt>
                <c:pt idx="26">
                  <c:v>7.1499999999999994E-2</c:v>
                </c:pt>
                <c:pt idx="27">
                  <c:v>5.2600000000000001E-2</c:v>
                </c:pt>
                <c:pt idx="28">
                  <c:v>0.1014</c:v>
                </c:pt>
                <c:pt idx="29">
                  <c:v>9.0399999999999994E-2</c:v>
                </c:pt>
                <c:pt idx="30">
                  <c:v>4.7E-2</c:v>
                </c:pt>
                <c:pt idx="31">
                  <c:v>2.23E-2</c:v>
                </c:pt>
                <c:pt idx="32">
                  <c:v>5.0799999999999998E-2</c:v>
                </c:pt>
                <c:pt idx="33">
                  <c:v>0.13950000000000001</c:v>
                </c:pt>
                <c:pt idx="34">
                  <c:v>3.0499999999999999E-2</c:v>
                </c:pt>
                <c:pt idx="35">
                  <c:v>1.4800000000000001E-2</c:v>
                </c:pt>
                <c:pt idx="36">
                  <c:v>-2.0199999999999999E-2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8-4C07-A224-2B0678359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129871"/>
        <c:axId val="1"/>
      </c:barChart>
      <c:lineChart>
        <c:grouping val="standard"/>
        <c:varyColors val="0"/>
        <c:ser>
          <c:idx val="1"/>
          <c:order val="0"/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Data!$A$237:$A$273</c:f>
              <c:numCache>
                <c:formatCode>mmm\-yy</c:formatCode>
                <c:ptCount val="37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44134</c:v>
                </c:pt>
                <c:pt idx="6">
                  <c:v>44165</c:v>
                </c:pt>
                <c:pt idx="7">
                  <c:v>44195</c:v>
                </c:pt>
                <c:pt idx="8">
                  <c:v>44226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  <c:pt idx="12">
                  <c:v>44347</c:v>
                </c:pt>
                <c:pt idx="13">
                  <c:v>44377</c:v>
                </c:pt>
                <c:pt idx="14">
                  <c:v>44407</c:v>
                </c:pt>
                <c:pt idx="15">
                  <c:v>44429</c:v>
                </c:pt>
                <c:pt idx="16">
                  <c:v>44460</c:v>
                </c:pt>
                <c:pt idx="17">
                  <c:v>44490</c:v>
                </c:pt>
                <c:pt idx="18">
                  <c:v>44521</c:v>
                </c:pt>
                <c:pt idx="19">
                  <c:v>44551</c:v>
                </c:pt>
                <c:pt idx="20">
                  <c:v>44582</c:v>
                </c:pt>
                <c:pt idx="21">
                  <c:v>44613</c:v>
                </c:pt>
                <c:pt idx="22">
                  <c:v>44641</c:v>
                </c:pt>
                <c:pt idx="23">
                  <c:v>44672</c:v>
                </c:pt>
                <c:pt idx="24">
                  <c:v>44702</c:v>
                </c:pt>
                <c:pt idx="25">
                  <c:v>44733</c:v>
                </c:pt>
                <c:pt idx="26">
                  <c:v>44763</c:v>
                </c:pt>
                <c:pt idx="27">
                  <c:v>44794</c:v>
                </c:pt>
                <c:pt idx="28">
                  <c:v>44825</c:v>
                </c:pt>
                <c:pt idx="29">
                  <c:v>44855</c:v>
                </c:pt>
                <c:pt idx="30">
                  <c:v>44886</c:v>
                </c:pt>
                <c:pt idx="31">
                  <c:v>44916</c:v>
                </c:pt>
                <c:pt idx="32">
                  <c:v>44947</c:v>
                </c:pt>
                <c:pt idx="33">
                  <c:v>44978</c:v>
                </c:pt>
                <c:pt idx="34">
                  <c:v>45006</c:v>
                </c:pt>
                <c:pt idx="35">
                  <c:v>45037</c:v>
                </c:pt>
                <c:pt idx="36">
                  <c:v>45067</c:v>
                </c:pt>
              </c:numCache>
            </c:numRef>
          </c:cat>
          <c:val>
            <c:numRef>
              <c:f>Data!$C$237:$C$273</c:f>
              <c:numCache>
                <c:formatCode>0.00%</c:formatCode>
                <c:ptCount val="37"/>
                <c:pt idx="0">
                  <c:v>1.09E-2</c:v>
                </c:pt>
                <c:pt idx="1">
                  <c:v>1.23E-2</c:v>
                </c:pt>
                <c:pt idx="2">
                  <c:v>2.1600000000000001E-2</c:v>
                </c:pt>
                <c:pt idx="3">
                  <c:v>2.2700000000000001E-2</c:v>
                </c:pt>
                <c:pt idx="4">
                  <c:v>2.2200000000000001E-2</c:v>
                </c:pt>
                <c:pt idx="5">
                  <c:v>2.6499999999999999E-2</c:v>
                </c:pt>
                <c:pt idx="6">
                  <c:v>3.2099999999999997E-2</c:v>
                </c:pt>
                <c:pt idx="7">
                  <c:v>3.5200000000000002E-2</c:v>
                </c:pt>
                <c:pt idx="8">
                  <c:v>3.9100000000000003E-2</c:v>
                </c:pt>
                <c:pt idx="9">
                  <c:v>0.05</c:v>
                </c:pt>
                <c:pt idx="10">
                  <c:v>5.3900000000000003E-2</c:v>
                </c:pt>
                <c:pt idx="11">
                  <c:v>9.1499999999999998E-2</c:v>
                </c:pt>
                <c:pt idx="12">
                  <c:v>0.1343</c:v>
                </c:pt>
                <c:pt idx="13">
                  <c:v>0.1363</c:v>
                </c:pt>
                <c:pt idx="14">
                  <c:v>0.13550000000000001</c:v>
                </c:pt>
                <c:pt idx="15">
                  <c:v>0.13930000000000001</c:v>
                </c:pt>
                <c:pt idx="16">
                  <c:v>0.14749999999999999</c:v>
                </c:pt>
                <c:pt idx="17">
                  <c:v>0.14449999999999999</c:v>
                </c:pt>
                <c:pt idx="18">
                  <c:v>0.14849999999999999</c:v>
                </c:pt>
                <c:pt idx="19">
                  <c:v>0.15429999999999999</c:v>
                </c:pt>
                <c:pt idx="20">
                  <c:v>0.1535</c:v>
                </c:pt>
                <c:pt idx="21">
                  <c:v>0.1406</c:v>
                </c:pt>
                <c:pt idx="22">
                  <c:v>0.15260000000000001</c:v>
                </c:pt>
                <c:pt idx="23">
                  <c:v>0.1215</c:v>
                </c:pt>
                <c:pt idx="24">
                  <c:v>9.4200000000000006E-2</c:v>
                </c:pt>
                <c:pt idx="25">
                  <c:v>8.6499999999999994E-2</c:v>
                </c:pt>
                <c:pt idx="26">
                  <c:v>8.3400000000000002E-2</c:v>
                </c:pt>
                <c:pt idx="27">
                  <c:v>7.8399999999999997E-2</c:v>
                </c:pt>
                <c:pt idx="28">
                  <c:v>7.6600000000000001E-2</c:v>
                </c:pt>
                <c:pt idx="29">
                  <c:v>7.7700000000000005E-2</c:v>
                </c:pt>
                <c:pt idx="30">
                  <c:v>7.0900000000000005E-2</c:v>
                </c:pt>
                <c:pt idx="31">
                  <c:v>6.2E-2</c:v>
                </c:pt>
                <c:pt idx="32">
                  <c:v>5.6800000000000003E-2</c:v>
                </c:pt>
                <c:pt idx="33">
                  <c:v>6.6900000000000001E-2</c:v>
                </c:pt>
                <c:pt idx="34">
                  <c:v>5.4199999999999998E-2</c:v>
                </c:pt>
                <c:pt idx="35">
                  <c:v>5.45E-2</c:v>
                </c:pt>
                <c:pt idx="36">
                  <c:v>4.9299999999999997E-2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08-4C07-A224-2B0678359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129871"/>
        <c:axId val="1"/>
      </c:lineChart>
      <c:dateAx>
        <c:axId val="1544129871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4129871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>
                <a:latin typeface="Calibri Light" panose="020F0302020204030204" pitchFamily="34" charset="0"/>
                <a:cs typeface="Calibri Light" panose="020F0302020204030204" pitchFamily="34" charset="0"/>
              </a:rPr>
              <a:t>GROSS INDIVIDUAL INCOME TAX 
MONTHLY % CHANGE OVER PRIOR YEAR
 AND 
12 MONTH ROLLING AVERAGE</a:t>
            </a:r>
          </a:p>
        </c:rich>
      </c:tx>
      <c:layout>
        <c:manualLayout>
          <c:xMode val="edge"/>
          <c:yMode val="edge"/>
          <c:x val="0.35996618870665359"/>
          <c:y val="1.99146111741239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229675512618565E-2"/>
          <c:y val="0.17494236724176848"/>
          <c:w val="0.92935239697224559"/>
          <c:h val="0.69132290184921763"/>
        </c:manualLayout>
      </c:layout>
      <c:barChart>
        <c:barDir val="col"/>
        <c:grouping val="clustered"/>
        <c:varyColors val="0"/>
        <c:ser>
          <c:idx val="2"/>
          <c:order val="1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Data!$A$261:$A$297</c:f>
              <c:numCache>
                <c:formatCode>mmm\-yy</c:formatCode>
                <c:ptCount val="37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44134</c:v>
                </c:pt>
                <c:pt idx="6">
                  <c:v>44165</c:v>
                </c:pt>
                <c:pt idx="7">
                  <c:v>44195</c:v>
                </c:pt>
                <c:pt idx="8">
                  <c:v>44226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  <c:pt idx="12">
                  <c:v>44347</c:v>
                </c:pt>
                <c:pt idx="13">
                  <c:v>44377</c:v>
                </c:pt>
                <c:pt idx="14">
                  <c:v>44397</c:v>
                </c:pt>
                <c:pt idx="15">
                  <c:v>44429</c:v>
                </c:pt>
                <c:pt idx="16">
                  <c:v>44460</c:v>
                </c:pt>
                <c:pt idx="17">
                  <c:v>44490</c:v>
                </c:pt>
                <c:pt idx="18">
                  <c:v>44521</c:v>
                </c:pt>
                <c:pt idx="19">
                  <c:v>44551</c:v>
                </c:pt>
                <c:pt idx="20">
                  <c:v>44582</c:v>
                </c:pt>
                <c:pt idx="21">
                  <c:v>44613</c:v>
                </c:pt>
                <c:pt idx="22">
                  <c:v>44641</c:v>
                </c:pt>
                <c:pt idx="23">
                  <c:v>44672</c:v>
                </c:pt>
                <c:pt idx="24">
                  <c:v>44702</c:v>
                </c:pt>
                <c:pt idx="25">
                  <c:v>44733</c:v>
                </c:pt>
                <c:pt idx="26">
                  <c:v>44763</c:v>
                </c:pt>
                <c:pt idx="27">
                  <c:v>44794</c:v>
                </c:pt>
                <c:pt idx="28">
                  <c:v>44825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Data!$D$261:$D$297</c:f>
              <c:numCache>
                <c:formatCode>0.00%</c:formatCode>
                <c:ptCount val="37"/>
                <c:pt idx="0">
                  <c:v>-0.16420000000000001</c:v>
                </c:pt>
                <c:pt idx="1">
                  <c:v>-0.1</c:v>
                </c:pt>
                <c:pt idx="2">
                  <c:v>1.5945</c:v>
                </c:pt>
                <c:pt idx="3">
                  <c:v>0.28920000000000001</c:v>
                </c:pt>
                <c:pt idx="4">
                  <c:v>-8.2900000000000001E-2</c:v>
                </c:pt>
                <c:pt idx="5">
                  <c:v>0.02</c:v>
                </c:pt>
                <c:pt idx="6">
                  <c:v>0.1444</c:v>
                </c:pt>
                <c:pt idx="7">
                  <c:v>-7.8899999999999998E-2</c:v>
                </c:pt>
                <c:pt idx="8">
                  <c:v>0.1225</c:v>
                </c:pt>
                <c:pt idx="9">
                  <c:v>5.4899999999999997E-2</c:v>
                </c:pt>
                <c:pt idx="10">
                  <c:v>5.8099999999999999E-2</c:v>
                </c:pt>
                <c:pt idx="11">
                  <c:v>1.0688</c:v>
                </c:pt>
                <c:pt idx="12">
                  <c:v>0.59540000000000004</c:v>
                </c:pt>
                <c:pt idx="13">
                  <c:v>0.21740000000000001</c:v>
                </c:pt>
                <c:pt idx="14">
                  <c:v>-0.52210000000000001</c:v>
                </c:pt>
                <c:pt idx="15">
                  <c:v>9.4000000000000004E-3</c:v>
                </c:pt>
                <c:pt idx="16">
                  <c:v>0.22889999999999999</c:v>
                </c:pt>
                <c:pt idx="17">
                  <c:v>0.1086</c:v>
                </c:pt>
                <c:pt idx="18">
                  <c:v>8.9899999999999994E-2</c:v>
                </c:pt>
                <c:pt idx="19">
                  <c:v>0.33629999999999999</c:v>
                </c:pt>
                <c:pt idx="20">
                  <c:v>0.3972</c:v>
                </c:pt>
                <c:pt idx="21">
                  <c:v>0.12239999999999999</c:v>
                </c:pt>
                <c:pt idx="22">
                  <c:v>0.54549999999999998</c:v>
                </c:pt>
                <c:pt idx="23">
                  <c:v>0.74580000000000002</c:v>
                </c:pt>
                <c:pt idx="24">
                  <c:v>3.3799999999999997E-2</c:v>
                </c:pt>
                <c:pt idx="25">
                  <c:v>0.18210000000000001</c:v>
                </c:pt>
                <c:pt idx="26">
                  <c:v>5.6599999999999998E-2</c:v>
                </c:pt>
                <c:pt idx="27">
                  <c:v>5.1799999999999999E-2</c:v>
                </c:pt>
                <c:pt idx="28">
                  <c:v>0.2263</c:v>
                </c:pt>
                <c:pt idx="29">
                  <c:v>0.25240000000000001</c:v>
                </c:pt>
                <c:pt idx="30">
                  <c:v>0.1099</c:v>
                </c:pt>
                <c:pt idx="31">
                  <c:v>0.28839999999999999</c:v>
                </c:pt>
                <c:pt idx="32">
                  <c:v>-0.13950000000000001</c:v>
                </c:pt>
                <c:pt idx="33">
                  <c:v>5.9200000000000003E-2</c:v>
                </c:pt>
                <c:pt idx="34">
                  <c:v>-8.0399999999999999E-2</c:v>
                </c:pt>
                <c:pt idx="35">
                  <c:v>-0.34539999999999998</c:v>
                </c:pt>
                <c:pt idx="36">
                  <c:v>-1.0800000000000001E-2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F-41C4-B94B-182CB90E5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4422304"/>
        <c:axId val="1"/>
      </c:barChart>
      <c:lineChart>
        <c:grouping val="standard"/>
        <c:varyColors val="0"/>
        <c:ser>
          <c:idx val="1"/>
          <c:order val="0"/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Data!$A$261:$A$297</c:f>
              <c:numCache>
                <c:formatCode>mmm\-yy</c:formatCode>
                <c:ptCount val="37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44134</c:v>
                </c:pt>
                <c:pt idx="6">
                  <c:v>44165</c:v>
                </c:pt>
                <c:pt idx="7">
                  <c:v>44195</c:v>
                </c:pt>
                <c:pt idx="8">
                  <c:v>44226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  <c:pt idx="12">
                  <c:v>44347</c:v>
                </c:pt>
                <c:pt idx="13">
                  <c:v>44377</c:v>
                </c:pt>
                <c:pt idx="14">
                  <c:v>44397</c:v>
                </c:pt>
                <c:pt idx="15">
                  <c:v>44429</c:v>
                </c:pt>
                <c:pt idx="16">
                  <c:v>44460</c:v>
                </c:pt>
                <c:pt idx="17">
                  <c:v>44490</c:v>
                </c:pt>
                <c:pt idx="18">
                  <c:v>44521</c:v>
                </c:pt>
                <c:pt idx="19">
                  <c:v>44551</c:v>
                </c:pt>
                <c:pt idx="20">
                  <c:v>44582</c:v>
                </c:pt>
                <c:pt idx="21">
                  <c:v>44613</c:v>
                </c:pt>
                <c:pt idx="22">
                  <c:v>44641</c:v>
                </c:pt>
                <c:pt idx="23">
                  <c:v>44672</c:v>
                </c:pt>
                <c:pt idx="24">
                  <c:v>44702</c:v>
                </c:pt>
                <c:pt idx="25">
                  <c:v>44733</c:v>
                </c:pt>
                <c:pt idx="26">
                  <c:v>44763</c:v>
                </c:pt>
                <c:pt idx="27">
                  <c:v>44794</c:v>
                </c:pt>
                <c:pt idx="28">
                  <c:v>44825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Data!$C$261:$C$297</c:f>
              <c:numCache>
                <c:formatCode>0.00%</c:formatCode>
                <c:ptCount val="37"/>
                <c:pt idx="0">
                  <c:v>-2.76E-2</c:v>
                </c:pt>
                <c:pt idx="1">
                  <c:v>-4.82E-2</c:v>
                </c:pt>
                <c:pt idx="2">
                  <c:v>5.4000000000000003E-3</c:v>
                </c:pt>
                <c:pt idx="3">
                  <c:v>3.1699999999999999E-2</c:v>
                </c:pt>
                <c:pt idx="4">
                  <c:v>1.9400000000000001E-2</c:v>
                </c:pt>
                <c:pt idx="5">
                  <c:v>1.49E-2</c:v>
                </c:pt>
                <c:pt idx="6">
                  <c:v>2.2800000000000001E-2</c:v>
                </c:pt>
                <c:pt idx="7">
                  <c:v>1.4200000000000001E-2</c:v>
                </c:pt>
                <c:pt idx="8">
                  <c:v>1.8200000000000001E-2</c:v>
                </c:pt>
                <c:pt idx="9">
                  <c:v>1.1900000000000001E-2</c:v>
                </c:pt>
                <c:pt idx="10">
                  <c:v>1.03E-2</c:v>
                </c:pt>
                <c:pt idx="11">
                  <c:v>0.1192</c:v>
                </c:pt>
                <c:pt idx="12">
                  <c:v>0.21479999999999999</c:v>
                </c:pt>
                <c:pt idx="13">
                  <c:v>0.24310000000000001</c:v>
                </c:pt>
                <c:pt idx="14">
                  <c:v>0.13539999999999999</c:v>
                </c:pt>
                <c:pt idx="15">
                  <c:v>0.1041</c:v>
                </c:pt>
                <c:pt idx="16">
                  <c:v>0.1303</c:v>
                </c:pt>
                <c:pt idx="17">
                  <c:v>0.1341</c:v>
                </c:pt>
                <c:pt idx="18">
                  <c:v>0.12809999999999999</c:v>
                </c:pt>
                <c:pt idx="19">
                  <c:v>0.15759999999999999</c:v>
                </c:pt>
                <c:pt idx="20">
                  <c:v>0.17249999999999999</c:v>
                </c:pt>
                <c:pt idx="21">
                  <c:v>0.18010000000000001</c:v>
                </c:pt>
                <c:pt idx="22">
                  <c:v>0.22770000000000001</c:v>
                </c:pt>
                <c:pt idx="23">
                  <c:v>0.2366</c:v>
                </c:pt>
                <c:pt idx="24">
                  <c:v>0.17069999999999999</c:v>
                </c:pt>
                <c:pt idx="25">
                  <c:v>0.1686</c:v>
                </c:pt>
                <c:pt idx="26">
                  <c:v>0.21560000000000001</c:v>
                </c:pt>
                <c:pt idx="27">
                  <c:v>0.2203</c:v>
                </c:pt>
                <c:pt idx="28">
                  <c:v>0.22020000000000001</c:v>
                </c:pt>
                <c:pt idx="29">
                  <c:v>0.22600000000000001</c:v>
                </c:pt>
                <c:pt idx="30">
                  <c:v>0.22700000000000001</c:v>
                </c:pt>
                <c:pt idx="31">
                  <c:v>0.22539999999999999</c:v>
                </c:pt>
                <c:pt idx="32">
                  <c:v>0.19339999999999999</c:v>
                </c:pt>
                <c:pt idx="33">
                  <c:v>0.18509999999999999</c:v>
                </c:pt>
                <c:pt idx="34">
                  <c:v>0.1229</c:v>
                </c:pt>
                <c:pt idx="35">
                  <c:v>2.9700000000000001E-2</c:v>
                </c:pt>
                <c:pt idx="36">
                  <c:v>2.3699999999999999E-2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F-41C4-B94B-182CB90E5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422304"/>
        <c:axId val="1"/>
      </c:lineChart>
      <c:dateAx>
        <c:axId val="113442230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"/>
        <c:scaling>
          <c:orientation val="minMax"/>
          <c:max val="0.3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4422304"/>
        <c:crosses val="autoZero"/>
        <c:crossBetween val="between"/>
        <c:majorUnit val="0.05"/>
        <c:minorUnit val="2.5000000000000001E-2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ETF Revenue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0" i="1" u="none" strike="noStrike" baseline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(In Millions)</a:t>
            </a:r>
          </a:p>
        </c:rich>
      </c:tx>
      <c:layout>
        <c:manualLayout>
          <c:xMode val="edge"/>
          <c:yMode val="edge"/>
          <c:x val="0.38211349348202645"/>
          <c:y val="1.09031314905861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49281470364511E-2"/>
          <c:y val="0.17987433933771976"/>
          <c:w val="0.92028599558214497"/>
          <c:h val="0.694519364854674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4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275-48AE-82FB-14313B160E20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75-48AE-82FB-14313B160E20}"/>
              </c:ext>
            </c:extLst>
          </c:dPt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75-48AE-82FB-14313B160E20}"/>
                </c:ext>
              </c:extLst>
            </c:dLbl>
            <c:dLbl>
              <c:idx val="17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275-48AE-82FB-14313B160E20}"/>
                </c:ext>
              </c:extLst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75-48AE-82FB-14313B160E20}"/>
                </c:ext>
              </c:extLst>
            </c:dLbl>
            <c:dLbl>
              <c:idx val="19"/>
              <c:layout>
                <c:manualLayout>
                  <c:x val="-5.5443547947014362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75-48AE-82FB-14313B160E20}"/>
                </c:ext>
              </c:extLst>
            </c:dLbl>
            <c:dLbl>
              <c:idx val="20"/>
              <c:layout>
                <c:manualLayout>
                  <c:x val="0"/>
                  <c:y val="-9.2791099653074544E-3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75-48AE-82FB-14313B160E20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90-40A9-B955-435F705C6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Sheet1!$A$29:$A$50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Sheet1!$C$29:$C$50</c:f>
              <c:numCache>
                <c:formatCode>_(* #,##0.0_);_(* \(#,##0.0\);_(* "-"?_);_(@_)</c:formatCode>
                <c:ptCount val="22"/>
                <c:pt idx="0">
                  <c:v>4249.9553489999998</c:v>
                </c:pt>
                <c:pt idx="1">
                  <c:v>4456.0268690000003</c:v>
                </c:pt>
                <c:pt idx="2">
                  <c:v>4969.2552379999997</c:v>
                </c:pt>
                <c:pt idx="3">
                  <c:v>5498.3619369999997</c:v>
                </c:pt>
                <c:pt idx="4">
                  <c:v>5854.0271929999999</c:v>
                </c:pt>
                <c:pt idx="5">
                  <c:v>6414.6306709999999</c:v>
                </c:pt>
                <c:pt idx="6">
                  <c:v>5679.1204749999997</c:v>
                </c:pt>
                <c:pt idx="7">
                  <c:v>5217.4701258800005</c:v>
                </c:pt>
                <c:pt idx="8">
                  <c:v>5337.6638421800008</c:v>
                </c:pt>
                <c:pt idx="9">
                  <c:v>5704.2076193800003</c:v>
                </c:pt>
                <c:pt idx="10">
                  <c:v>5683.2964319299999</c:v>
                </c:pt>
                <c:pt idx="11">
                  <c:v>5802.7364850000004</c:v>
                </c:pt>
                <c:pt idx="12">
                  <c:v>6048.3410720000002</c:v>
                </c:pt>
                <c:pt idx="13">
                  <c:v>6072.9360100000004</c:v>
                </c:pt>
                <c:pt idx="14">
                  <c:v>6327.3272180000004</c:v>
                </c:pt>
                <c:pt idx="15">
                  <c:v>6753.5653789999997</c:v>
                </c:pt>
                <c:pt idx="16">
                  <c:v>7215.2762030000004</c:v>
                </c:pt>
                <c:pt idx="17">
                  <c:v>7741.2374829999999</c:v>
                </c:pt>
                <c:pt idx="18">
                  <c:v>8643.8130629999996</c:v>
                </c:pt>
                <c:pt idx="19">
                  <c:v>10419.531598</c:v>
                </c:pt>
                <c:pt idx="20">
                  <c:v>10505.618861000001</c:v>
                </c:pt>
                <c:pt idx="21">
                  <c:v>10905.909494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75-48AE-82FB-14313B160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963551"/>
        <c:axId val="1"/>
      </c:barChart>
      <c:catAx>
        <c:axId val="188996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8899635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Total ETF Expenditures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0" i="1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(In Millions)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49281470364511E-2"/>
          <c:y val="0.14187950049612749"/>
          <c:w val="0.92028599558214497"/>
          <c:h val="0.73251426589157276"/>
        </c:manualLayout>
      </c:layout>
      <c:lineChart>
        <c:grouping val="standard"/>
        <c:varyColors val="0"/>
        <c:ser>
          <c:idx val="0"/>
          <c:order val="0"/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0-B0B5-4704-A3B4-80355CE0A232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1-B0B5-4704-A3B4-80355CE0A232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2-B0B5-4704-A3B4-80355CE0A232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3-B0B5-4704-A3B4-80355CE0A232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4-B0B5-4704-A3B4-80355CE0A232}"/>
              </c:ext>
            </c:extLst>
          </c:dPt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050" b="0">
                      <a:latin typeface="+mn-lt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5-4704-A3B4-80355CE0A232}"/>
                </c:ext>
              </c:extLst>
            </c:dLbl>
            <c:dLbl>
              <c:idx val="17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050" b="0">
                      <a:latin typeface="+mn-lt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0B5-4704-A3B4-80355CE0A232}"/>
                </c:ext>
              </c:extLst>
            </c:dLbl>
            <c:dLbl>
              <c:idx val="19"/>
              <c:layout>
                <c:manualLayout>
                  <c:x val="-5.5232277615814257E-2"/>
                  <c:y val="-2.489549239399046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050" b="0">
                      <a:latin typeface="+mn-lt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B5-4704-A3B4-80355CE0A232}"/>
                </c:ext>
              </c:extLst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050" b="0">
                      <a:latin typeface="+mn-lt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B5-4704-A3B4-80355CE0A232}"/>
                </c:ext>
              </c:extLst>
            </c:dLbl>
            <c:dLbl>
              <c:idx val="21"/>
              <c:layout>
                <c:manualLayout>
                  <c:x val="-9.805801001091794E-4"/>
                  <c:y val="-5.2054211369252791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050" b="0">
                      <a:latin typeface="+mn-lt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B5-4704-A3B4-80355CE0A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050" b="0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Sheet1!$A$29:$A$50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Sheet1!$B$29:$B$50</c:f>
              <c:numCache>
                <c:formatCode>_("$"* #,##0.0_);_("$"* \(#,##0.0\);_("$"* "-"??_);_(@_)</c:formatCode>
                <c:ptCount val="22"/>
                <c:pt idx="0">
                  <c:v>4245.2815179999998</c:v>
                </c:pt>
                <c:pt idx="1">
                  <c:v>4237.6000000000004</c:v>
                </c:pt>
                <c:pt idx="2">
                  <c:v>4552.2024760000004</c:v>
                </c:pt>
                <c:pt idx="3">
                  <c:v>5338.2666259999996</c:v>
                </c:pt>
                <c:pt idx="4">
                  <c:v>6197.0427250000002</c:v>
                </c:pt>
                <c:pt idx="5">
                  <c:v>6694.6756969999997</c:v>
                </c:pt>
                <c:pt idx="6">
                  <c:v>5679.1204749999997</c:v>
                </c:pt>
                <c:pt idx="7">
                  <c:v>5205.6970250000004</c:v>
                </c:pt>
                <c:pt idx="8">
                  <c:v>5340.8330539999997</c:v>
                </c:pt>
                <c:pt idx="9">
                  <c:v>5678.4535320000005</c:v>
                </c:pt>
                <c:pt idx="10">
                  <c:v>5437.0665529999997</c:v>
                </c:pt>
                <c:pt idx="11">
                  <c:v>5731.4480590000003</c:v>
                </c:pt>
                <c:pt idx="12">
                  <c:v>5877.6431709999997</c:v>
                </c:pt>
                <c:pt idx="13">
                  <c:v>5954.4796200000001</c:v>
                </c:pt>
                <c:pt idx="14">
                  <c:v>6325.4493780000003</c:v>
                </c:pt>
                <c:pt idx="15">
                  <c:v>6409.4783299999999</c:v>
                </c:pt>
                <c:pt idx="16">
                  <c:v>6615.860482</c:v>
                </c:pt>
                <c:pt idx="17">
                  <c:v>7099.7973000000002</c:v>
                </c:pt>
                <c:pt idx="18">
                  <c:v>7233.56603</c:v>
                </c:pt>
                <c:pt idx="19">
                  <c:v>8842.8000000000011</c:v>
                </c:pt>
                <c:pt idx="20">
                  <c:v>11169</c:v>
                </c:pt>
                <c:pt idx="21">
                  <c:v>8798.6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0B5-4704-A3B4-80355CE0A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25439"/>
        <c:axId val="1"/>
      </c:lineChart>
      <c:catAx>
        <c:axId val="8242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824254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dirty="0">
                <a:solidFill>
                  <a:schemeClr val="tx1"/>
                </a:solidFill>
                <a:latin typeface="+mj-lt"/>
              </a:rPr>
              <a:t>ETF Split Percentages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619847730562E-2"/>
          <c:y val="0.16199093589040184"/>
          <c:w val="0.89769861192040101"/>
          <c:h val="0.68287486425492561"/>
        </c:manualLayout>
      </c:layout>
      <c:lineChart>
        <c:grouping val="standard"/>
        <c:varyColors val="0"/>
        <c:ser>
          <c:idx val="0"/>
          <c:order val="0"/>
          <c:tx>
            <c:strRef>
              <c:f>'HIGHER ED &amp; K-12%'!$B$3</c:f>
              <c:strCache>
                <c:ptCount val="1"/>
                <c:pt idx="0">
                  <c:v>K-12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E-4771-8708-C2C9D481ECE9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E-4771-8708-C2C9D481ECE9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0E-4771-8708-C2C9D481ECE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2-4515-9F5E-D39C2A03ADAE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7F-4E61-BDCD-5BA2CBD2CB0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'HIGHER ED &amp; K-12%'!$A$24:$A$45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'HIGHER ED &amp; K-12%'!$B$24:$B$45</c:f>
              <c:numCache>
                <c:formatCode>0.00%</c:formatCode>
                <c:ptCount val="22"/>
                <c:pt idx="0">
                  <c:v>0.68810000000000004</c:v>
                </c:pt>
                <c:pt idx="1">
                  <c:v>0.67689999999999995</c:v>
                </c:pt>
                <c:pt idx="2">
                  <c:v>0.68340000000000001</c:v>
                </c:pt>
                <c:pt idx="3">
                  <c:v>0.65229999999999999</c:v>
                </c:pt>
                <c:pt idx="4">
                  <c:v>0.64690000000000003</c:v>
                </c:pt>
                <c:pt idx="5">
                  <c:v>0.66839999999999999</c:v>
                </c:pt>
                <c:pt idx="6">
                  <c:v>0.68510000000000004</c:v>
                </c:pt>
                <c:pt idx="7">
                  <c:v>0.68500000000000005</c:v>
                </c:pt>
                <c:pt idx="8">
                  <c:v>0.69259999999999999</c:v>
                </c:pt>
                <c:pt idx="9">
                  <c:v>0.69289999999999996</c:v>
                </c:pt>
                <c:pt idx="10">
                  <c:v>0.69320000000000004</c:v>
                </c:pt>
                <c:pt idx="11">
                  <c:v>0.66180000000000005</c:v>
                </c:pt>
                <c:pt idx="12">
                  <c:v>0.69140000000000001</c:v>
                </c:pt>
                <c:pt idx="13">
                  <c:v>0.67779999999999996</c:v>
                </c:pt>
                <c:pt idx="14">
                  <c:v>0.67820000000000003</c:v>
                </c:pt>
                <c:pt idx="15">
                  <c:v>0.68759999999999999</c:v>
                </c:pt>
                <c:pt idx="16">
                  <c:v>0.65339999999999998</c:v>
                </c:pt>
                <c:pt idx="17">
                  <c:v>0.68479999999999996</c:v>
                </c:pt>
                <c:pt idx="18">
                  <c:v>0.68630000000000002</c:v>
                </c:pt>
                <c:pt idx="19">
                  <c:v>0.68500000000000005</c:v>
                </c:pt>
                <c:pt idx="20">
                  <c:v>0.68100000000000005</c:v>
                </c:pt>
                <c:pt idx="21">
                  <c:v>0.68069999999999997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42-4515-9F5E-D39C2A03ADAE}"/>
            </c:ext>
          </c:extLst>
        </c:ser>
        <c:ser>
          <c:idx val="1"/>
          <c:order val="1"/>
          <c:tx>
            <c:strRef>
              <c:f>'HIGHER ED &amp; K-12%'!$C$3</c:f>
              <c:strCache>
                <c:ptCount val="1"/>
                <c:pt idx="0">
                  <c:v>HIGHER 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0E-4771-8708-C2C9D481ECE9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0E-4771-8708-C2C9D481ECE9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0E-4771-8708-C2C9D481ECE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42-4515-9F5E-D39C2A03ADAE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7F-4E61-BDCD-5BA2CBD2CB0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'HIGHER ED &amp; K-12%'!$A$24:$A$45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'HIGHER ED &amp; K-12%'!$C$24:$C$45</c:f>
              <c:numCache>
                <c:formatCode>0.00%</c:formatCode>
                <c:ptCount val="22"/>
                <c:pt idx="0">
                  <c:v>0.27210000000000001</c:v>
                </c:pt>
                <c:pt idx="1">
                  <c:v>0.27150000000000002</c:v>
                </c:pt>
                <c:pt idx="2">
                  <c:v>0.26269999999999999</c:v>
                </c:pt>
                <c:pt idx="3">
                  <c:v>0.26050000000000001</c:v>
                </c:pt>
                <c:pt idx="4">
                  <c:v>0.27289999999999998</c:v>
                </c:pt>
                <c:pt idx="5">
                  <c:v>0.29049999999999998</c:v>
                </c:pt>
                <c:pt idx="6">
                  <c:v>0.2762</c:v>
                </c:pt>
                <c:pt idx="7">
                  <c:v>0.2742</c:v>
                </c:pt>
                <c:pt idx="8">
                  <c:v>0.26719999999999999</c:v>
                </c:pt>
                <c:pt idx="9">
                  <c:v>0.25590000000000002</c:v>
                </c:pt>
                <c:pt idx="10">
                  <c:v>0.25850000000000001</c:v>
                </c:pt>
                <c:pt idx="11">
                  <c:v>0.23810000000000001</c:v>
                </c:pt>
                <c:pt idx="12">
                  <c:v>0.25109999999999999</c:v>
                </c:pt>
                <c:pt idx="13">
                  <c:v>0.24679999999999999</c:v>
                </c:pt>
                <c:pt idx="14">
                  <c:v>0.24879999999999999</c:v>
                </c:pt>
                <c:pt idx="15">
                  <c:v>0.25430000000000003</c:v>
                </c:pt>
                <c:pt idx="16">
                  <c:v>0.24510000000000001</c:v>
                </c:pt>
                <c:pt idx="17">
                  <c:v>0.25309999999999999</c:v>
                </c:pt>
                <c:pt idx="18">
                  <c:v>0.25430000000000003</c:v>
                </c:pt>
                <c:pt idx="19">
                  <c:v>0.25509999999999999</c:v>
                </c:pt>
                <c:pt idx="20">
                  <c:v>0.25619999999999998</c:v>
                </c:pt>
                <c:pt idx="21">
                  <c:v>0.25650000000000001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442-4515-9F5E-D39C2A03ADAE}"/>
            </c:ext>
          </c:extLst>
        </c:ser>
        <c:ser>
          <c:idx val="2"/>
          <c:order val="2"/>
          <c:tx>
            <c:strRef>
              <c:f>'HIGHER ED &amp; K-12%'!$D$3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42-4515-9F5E-D39C2A03ADAE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0E-4771-8708-C2C9D481ECE9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0E-4771-8708-C2C9D481ECE9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442-4515-9F5E-D39C2A03ADAE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7F-4E61-BDCD-5BA2CBD2CB0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'HIGHER ED &amp; K-12%'!$A$24:$A$45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'HIGHER ED &amp; K-12%'!$D$24:$D$45</c:f>
              <c:numCache>
                <c:formatCode>0.00%</c:formatCode>
                <c:ptCount val="22"/>
                <c:pt idx="0">
                  <c:v>3.9800000000000002E-2</c:v>
                </c:pt>
                <c:pt idx="1">
                  <c:v>5.16E-2</c:v>
                </c:pt>
                <c:pt idx="2">
                  <c:v>5.3900000000000003E-2</c:v>
                </c:pt>
                <c:pt idx="3">
                  <c:v>8.72E-2</c:v>
                </c:pt>
                <c:pt idx="4">
                  <c:v>8.0199999999999994E-2</c:v>
                </c:pt>
                <c:pt idx="5">
                  <c:v>4.1200000000000001E-2</c:v>
                </c:pt>
                <c:pt idx="6">
                  <c:v>3.8699999999999998E-2</c:v>
                </c:pt>
                <c:pt idx="7">
                  <c:v>4.0800000000000003E-2</c:v>
                </c:pt>
                <c:pt idx="8">
                  <c:v>4.0300000000000002E-2</c:v>
                </c:pt>
                <c:pt idx="9">
                  <c:v>5.1200000000000002E-2</c:v>
                </c:pt>
                <c:pt idx="10">
                  <c:v>4.8300000000000003E-2</c:v>
                </c:pt>
                <c:pt idx="11">
                  <c:v>0.10009999999999999</c:v>
                </c:pt>
                <c:pt idx="12">
                  <c:v>5.74E-2</c:v>
                </c:pt>
                <c:pt idx="13">
                  <c:v>7.5300000000000006E-2</c:v>
                </c:pt>
                <c:pt idx="14">
                  <c:v>7.2999999999999995E-2</c:v>
                </c:pt>
                <c:pt idx="15">
                  <c:v>5.8099999999999999E-2</c:v>
                </c:pt>
                <c:pt idx="16">
                  <c:v>5.74E-2</c:v>
                </c:pt>
                <c:pt idx="17">
                  <c:v>6.2E-2</c:v>
                </c:pt>
                <c:pt idx="18">
                  <c:v>5.9299999999999999E-2</c:v>
                </c:pt>
                <c:pt idx="19">
                  <c:v>5.9900000000000002E-2</c:v>
                </c:pt>
                <c:pt idx="20">
                  <c:v>6.2799999999999995E-2</c:v>
                </c:pt>
                <c:pt idx="21">
                  <c:v>6.2799999999999995E-2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D442-4515-9F5E-D39C2A03A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1262896"/>
        <c:axId val="1"/>
      </c:lineChart>
      <c:catAx>
        <c:axId val="3512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351262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320001199528033"/>
          <c:y val="1.2526479109282521E-2"/>
          <c:w val="0.20024327084296881"/>
          <c:h val="0.1336157771656802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Corbel"/>
              <a:ea typeface="Corbel"/>
              <a:cs typeface="Corbe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1" i="0" u="none" strike="noStrike" baseline="0">
                <a:solidFill>
                  <a:srgbClr val="000000"/>
                </a:solidFill>
                <a:latin typeface="Calibri Light"/>
                <a:cs typeface="Calibri Light"/>
              </a:rPr>
              <a:t>Total General Fund Revenue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b="0" i="1" u="none" strike="noStrike" baseline="0">
                <a:solidFill>
                  <a:srgbClr val="000000"/>
                </a:solidFill>
                <a:latin typeface="Calibri Light"/>
                <a:cs typeface="Calibri Light"/>
              </a:rPr>
              <a:t>(In Millions)</a:t>
            </a:r>
          </a:p>
        </c:rich>
      </c:tx>
      <c:layout>
        <c:manualLayout>
          <c:xMode val="edge"/>
          <c:yMode val="edge"/>
          <c:x val="0.36081312727748244"/>
          <c:y val="7.907194441802659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450353139384527E-2"/>
          <c:y val="0.15675143519630622"/>
          <c:w val="0.92491947291361654"/>
          <c:h val="0.760716608878836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4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542-4BD7-A936-218E77CCAA57}"/>
              </c:ext>
            </c:extLst>
          </c:dPt>
          <c:dPt>
            <c:idx val="42"/>
            <c:invertIfNegative val="0"/>
            <c:bubble3D val="0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542-4BD7-A936-218E77CCAA57}"/>
              </c:ext>
            </c:extLst>
          </c:dPt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42-4BD7-A936-218E77CCAA57}"/>
                </c:ext>
              </c:extLst>
            </c:dLbl>
            <c:dLbl>
              <c:idx val="17"/>
              <c:spPr>
                <a:noFill/>
                <a:ln w="25400"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42-4BD7-A936-218E77CCAA57}"/>
                </c:ext>
              </c:extLst>
            </c:dLbl>
            <c:dLbl>
              <c:idx val="18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42-4BD7-A936-218E77CCAA57}"/>
                </c:ext>
              </c:extLst>
            </c:dLbl>
            <c:dLbl>
              <c:idx val="19"/>
              <c:layout>
                <c:manualLayout>
                  <c:x val="-3.4321275605608366E-3"/>
                  <c:y val="-2.1750855781086424E-17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42-4BD7-A936-218E77CCAA57}"/>
                </c:ext>
              </c:extLst>
            </c:dLbl>
            <c:dLbl>
              <c:idx val="20"/>
              <c:layout>
                <c:manualLayout>
                  <c:x val="1.1440425201869457E-3"/>
                  <c:y val="-1.1864240208451898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latin typeface="+mn-l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42-4BD7-A936-218E77CCAA57}"/>
                </c:ext>
              </c:extLst>
            </c:dLbl>
            <c:dLbl>
              <c:idx val="21"/>
              <c:layout>
                <c:manualLayout>
                  <c:x val="2.2880850403737235E-3"/>
                  <c:y val="2.37284804169037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DF-4508-B3A0-B04E5A65E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Sheet1!$A$29:$A$50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Sheet1!$C$29:$C$50</c:f>
              <c:numCache>
                <c:formatCode>_(* #,##0.0_);_(* \(#,##0.0\);_(* "-"?_);_(@_)</c:formatCode>
                <c:ptCount val="22"/>
                <c:pt idx="0">
                  <c:v>1313.9338029999999</c:v>
                </c:pt>
                <c:pt idx="1">
                  <c:v>1297.4521850000001</c:v>
                </c:pt>
                <c:pt idx="2">
                  <c:v>1437.2299499999999</c:v>
                </c:pt>
                <c:pt idx="3">
                  <c:v>1656.451339</c:v>
                </c:pt>
                <c:pt idx="4">
                  <c:v>1634.5811490000001</c:v>
                </c:pt>
                <c:pt idx="5">
                  <c:v>1814.3126031300001</c:v>
                </c:pt>
                <c:pt idx="6">
                  <c:v>1602.5716560000001</c:v>
                </c:pt>
                <c:pt idx="7">
                  <c:v>1428.0885350000001</c:v>
                </c:pt>
                <c:pt idx="8">
                  <c:v>1517.0924239999999</c:v>
                </c:pt>
                <c:pt idx="9">
                  <c:v>1683.865194</c:v>
                </c:pt>
                <c:pt idx="10">
                  <c:v>1725.2262800000001</c:v>
                </c:pt>
                <c:pt idx="11">
                  <c:v>1754.572838</c:v>
                </c:pt>
                <c:pt idx="12">
                  <c:v>1851.3127099999999</c:v>
                </c:pt>
                <c:pt idx="13">
                  <c:v>1845.3268350000001</c:v>
                </c:pt>
                <c:pt idx="14">
                  <c:v>1919.8337710000001</c:v>
                </c:pt>
                <c:pt idx="15">
                  <c:v>1996.1175049999999</c:v>
                </c:pt>
                <c:pt idx="16">
                  <c:v>2151.9547040000002</c:v>
                </c:pt>
                <c:pt idx="17">
                  <c:v>2299.1768010000001</c:v>
                </c:pt>
                <c:pt idx="18">
                  <c:v>2562.158281</c:v>
                </c:pt>
                <c:pt idx="19">
                  <c:v>2777.7526210000001</c:v>
                </c:pt>
                <c:pt idx="20">
                  <c:v>2861.7147770000001</c:v>
                </c:pt>
                <c:pt idx="21">
                  <c:v>2866.2223990000002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42-4BD7-A936-218E77CCA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6939967"/>
        <c:axId val="1"/>
      </c:barChart>
      <c:catAx>
        <c:axId val="161693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$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61693996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200" b="0">
                <a:solidFill>
                  <a:schemeClr val="tx1"/>
                </a:solidFill>
                <a:latin typeface="+mj-lt"/>
              </a:rPr>
              <a:t>General</a:t>
            </a:r>
            <a:r>
              <a:rPr lang="en-US" sz="3200" b="0" baseline="0">
                <a:solidFill>
                  <a:schemeClr val="tx1"/>
                </a:solidFill>
                <a:latin typeface="+mj-lt"/>
              </a:rPr>
              <a:t> Fund Expenditures</a:t>
            </a:r>
          </a:p>
          <a:p>
            <a:pPr>
              <a:defRPr/>
            </a:pPr>
            <a:r>
              <a:rPr lang="en-US" sz="1800" b="0" baseline="0">
                <a:solidFill>
                  <a:schemeClr val="tx1"/>
                </a:solidFill>
                <a:latin typeface="+mj-lt"/>
              </a:rPr>
              <a:t>(In Millions)</a:t>
            </a:r>
            <a:r>
              <a:rPr lang="en-US" sz="1800" b="0">
                <a:solidFill>
                  <a:schemeClr val="tx1"/>
                </a:solidFill>
                <a:latin typeface="+mj-lt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36-4BB7-8947-C0B7C6BBF92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36-4BB7-8947-C0B7C6BBF92C}"/>
                </c:ext>
              </c:extLst>
            </c:dLbl>
            <c:dLbl>
              <c:idx val="18"/>
              <c:layout>
                <c:manualLayout>
                  <c:x val="-6.080465803843485E-2"/>
                  <c:y val="-2.9490327793532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36-4BB7-8947-C0B7C6BBF92C}"/>
                </c:ext>
              </c:extLst>
            </c:dLbl>
            <c:dLbl>
              <c:idx val="19"/>
              <c:layout>
                <c:manualLayout>
                  <c:x val="-5.773952393881799E-2"/>
                  <c:y val="-4.0221380778106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36-4BB7-8947-C0B7C6BBF92C}"/>
                </c:ext>
              </c:extLst>
            </c:dLbl>
            <c:dLbl>
              <c:idx val="20"/>
              <c:layout>
                <c:manualLayout>
                  <c:x val="-6.0804658038434961E-2"/>
                  <c:y val="-3.4855854285819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36-4BB7-8947-C0B7C6BBF92C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36-4BB7-8947-C0B7C6BBF92C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'GF Expenditures'!$A$31:$A$52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'GF Expenditures'!$C$31:$C$52</c:f>
              <c:numCache>
                <c:formatCode>_(* #,##0.0_);_(* \(#,##0.0\);_(* "-"?_);_(@_)</c:formatCode>
                <c:ptCount val="22"/>
                <c:pt idx="0">
                  <c:v>1234.8369909999999</c:v>
                </c:pt>
                <c:pt idx="1">
                  <c:v>1261.423837</c:v>
                </c:pt>
                <c:pt idx="2">
                  <c:v>1425.7624510000001</c:v>
                </c:pt>
                <c:pt idx="3">
                  <c:v>1561.3722789999999</c:v>
                </c:pt>
                <c:pt idx="4">
                  <c:v>1658.72155</c:v>
                </c:pt>
                <c:pt idx="5">
                  <c:v>1834.413761</c:v>
                </c:pt>
                <c:pt idx="6">
                  <c:v>1716.1277170000001</c:v>
                </c:pt>
                <c:pt idx="7">
                  <c:v>1473.417645</c:v>
                </c:pt>
                <c:pt idx="8">
                  <c:v>1535.1860799999999</c:v>
                </c:pt>
                <c:pt idx="9">
                  <c:v>1686.153012</c:v>
                </c:pt>
                <c:pt idx="10">
                  <c:v>1726.8100099999999</c:v>
                </c:pt>
                <c:pt idx="11">
                  <c:v>1747.370095</c:v>
                </c:pt>
                <c:pt idx="12">
                  <c:v>1824.4035819999999</c:v>
                </c:pt>
                <c:pt idx="13">
                  <c:v>1853.7578060000001</c:v>
                </c:pt>
                <c:pt idx="14">
                  <c:v>1840.62828137</c:v>
                </c:pt>
                <c:pt idx="15">
                  <c:v>1897.052005</c:v>
                </c:pt>
                <c:pt idx="16">
                  <c:v>2033.5247810000001</c:v>
                </c:pt>
                <c:pt idx="17">
                  <c:v>2208.660007</c:v>
                </c:pt>
                <c:pt idx="18">
                  <c:v>2496.196555</c:v>
                </c:pt>
                <c:pt idx="19">
                  <c:v>2678.9042300000001</c:v>
                </c:pt>
                <c:pt idx="20">
                  <c:v>3253.7094529999999</c:v>
                </c:pt>
                <c:pt idx="21">
                  <c:v>3013.4003809999999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36-4BB7-8947-C0B7C6BBF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015792"/>
        <c:axId val="473016448"/>
      </c:lineChart>
      <c:catAx>
        <c:axId val="47301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16448"/>
        <c:crosses val="autoZero"/>
        <c:auto val="1"/>
        <c:lblAlgn val="ctr"/>
        <c:lblOffset val="100"/>
        <c:noMultiLvlLbl val="0"/>
      </c:catAx>
      <c:valAx>
        <c:axId val="47301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01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1"/>
                </a:solidFill>
                <a:latin typeface="+mj-lt"/>
              </a:rPr>
              <a:t>General Fund Expenditures</a:t>
            </a: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+mj-lt"/>
              </a:rPr>
              <a:t>Excluding Medicaid and Corrections</a:t>
            </a:r>
          </a:p>
          <a:p>
            <a:pPr>
              <a:defRPr/>
            </a:pPr>
            <a:r>
              <a:rPr lang="en-US" sz="1800">
                <a:solidFill>
                  <a:schemeClr val="tx1"/>
                </a:solidFill>
                <a:latin typeface="+mj-lt"/>
              </a:rPr>
              <a:t>(In Millions)</a:t>
            </a:r>
          </a:p>
        </c:rich>
      </c:tx>
      <c:layout>
        <c:manualLayout>
          <c:xMode val="edge"/>
          <c:yMode val="edge"/>
          <c:x val="0.27342114150624791"/>
          <c:y val="1.31147540983606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36252383345705E-2"/>
          <c:y val="0.20418587840454369"/>
          <c:w val="0.91090390296957557"/>
          <c:h val="0.67481812314444312"/>
        </c:manualLayout>
      </c:layout>
      <c:lineChart>
        <c:grouping val="standard"/>
        <c:varyColors val="0"/>
        <c:ser>
          <c:idx val="0"/>
          <c:order val="0"/>
          <c:tx>
            <c:strRef>
              <c:f>Both!$B$3</c:f>
              <c:strCache>
                <c:ptCount val="1"/>
                <c:pt idx="0">
                  <c:v>Total General Fund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E-45F3-B6BB-6590825222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CE-45F3-B6BB-6590825222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CE-45F3-B6BB-6590825222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CE-45F3-B6BB-6590825222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CE-45F3-B6BB-6590825222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CE-45F3-B6BB-6590825222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CE-45F3-B6BB-6590825222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CE-45F3-B6BB-6590825222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CE-45F3-B6BB-6590825222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CE-45F3-B6BB-65908252225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CE-45F3-B6BB-65908252225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CE-45F3-B6BB-65908252225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CE-45F3-B6BB-65908252225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CE-45F3-B6BB-65908252225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CE-45F3-B6BB-65908252225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CE-45F3-B6BB-65908252225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CE-45F3-B6BB-65908252225E}"/>
                </c:ext>
              </c:extLst>
            </c:dLbl>
            <c:dLbl>
              <c:idx val="18"/>
              <c:layout>
                <c:manualLayout>
                  <c:x val="-4.9246929240228048E-2"/>
                  <c:y val="-2.7306053956370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CE-45F3-B6BB-65908252225E}"/>
                </c:ext>
              </c:extLst>
            </c:dLbl>
            <c:dLbl>
              <c:idx val="19"/>
              <c:layout>
                <c:manualLayout>
                  <c:x val="-4.9246929240228048E-2"/>
                  <c:y val="-3.167763865582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CE-45F3-B6BB-65908252225E}"/>
                </c:ext>
              </c:extLst>
            </c:dLbl>
            <c:dLbl>
              <c:idx val="21"/>
              <c:layout>
                <c:manualLayout>
                  <c:x val="-3.2016210739616974E-3"/>
                  <c:y val="-3.38634310055505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CE-45F3-B6BB-65908252225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Both!$A$31:$A$52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Both!$B$31:$B$52</c:f>
              <c:numCache>
                <c:formatCode>0.00</c:formatCode>
                <c:ptCount val="22"/>
                <c:pt idx="0">
                  <c:v>1234.8369909999999</c:v>
                </c:pt>
                <c:pt idx="1">
                  <c:v>1261.423837</c:v>
                </c:pt>
                <c:pt idx="2">
                  <c:v>1425.7624510000001</c:v>
                </c:pt>
                <c:pt idx="3">
                  <c:v>1561.3722789999999</c:v>
                </c:pt>
                <c:pt idx="4">
                  <c:v>1658.72155</c:v>
                </c:pt>
                <c:pt idx="5" formatCode="_(* #,##0.0_);_(* \(#,##0.0\);_(* &quot;-&quot;??_);_(@_)">
                  <c:v>1834.413761</c:v>
                </c:pt>
                <c:pt idx="6" formatCode="_(* #,##0.0_);_(* \(#,##0.0\);_(* &quot;-&quot;??_);_(@_)">
                  <c:v>1716.1277170000001</c:v>
                </c:pt>
                <c:pt idx="7" formatCode="_(* #,##0.0_);_(* \(#,##0.0\);_(* &quot;-&quot;??_);_(@_)">
                  <c:v>1473.417645</c:v>
                </c:pt>
                <c:pt idx="8" formatCode="_(* #,##0.0_);_(* \(#,##0.0\);_(* &quot;-&quot;??_);_(@_)">
                  <c:v>1535.1860799999999</c:v>
                </c:pt>
                <c:pt idx="9" formatCode="_(* #,##0.0_);_(* \(#,##0.0\);_(* &quot;-&quot;??_);_(@_)">
                  <c:v>1686.153012</c:v>
                </c:pt>
                <c:pt idx="10" formatCode="_(* #,##0.0_);_(* \(#,##0.0\);_(* &quot;-&quot;??_);_(@_)">
                  <c:v>1726.8100099999999</c:v>
                </c:pt>
                <c:pt idx="11" formatCode="_(* #,##0.0_);_(* \(#,##0.0\);_(* &quot;-&quot;??_);_(@_)">
                  <c:v>1747.370095</c:v>
                </c:pt>
                <c:pt idx="12" formatCode="_(* #,##0.0_);_(* \(#,##0.0\);_(* &quot;-&quot;??_);_(@_)">
                  <c:v>1824.4035819999999</c:v>
                </c:pt>
                <c:pt idx="13" formatCode="_(* #,##0.0_);_(* \(#,##0.0\);_(* &quot;-&quot;??_);_(@_)">
                  <c:v>1853.7578060000001</c:v>
                </c:pt>
                <c:pt idx="14" formatCode="_(* #,##0.0_);_(* \(#,##0.0\);_(* &quot;-&quot;??_);_(@_)">
                  <c:v>1840.62828137</c:v>
                </c:pt>
                <c:pt idx="15" formatCode="_(* #,##0.0_);_(* \(#,##0.0\);_(* &quot;-&quot;??_);_(@_)">
                  <c:v>1897.1</c:v>
                </c:pt>
                <c:pt idx="16" formatCode="_(* #,##0.0_);_(* \(#,##0.0\);_(* &quot;-&quot;??_);_(@_)">
                  <c:v>2033.5</c:v>
                </c:pt>
                <c:pt idx="17" formatCode="_(* #,##0.0_);_(* \(#,##0.0\);_(* &quot;-&quot;??_);_(@_)">
                  <c:v>2188.1</c:v>
                </c:pt>
                <c:pt idx="18" formatCode="_(* #,##0.0_);_(* \(#,##0.0\);_(* &quot;-&quot;??_);_(@_)">
                  <c:v>2496.196555</c:v>
                </c:pt>
                <c:pt idx="19" formatCode="_(* #,##0.0_);_(* \(#,##0.0\);_(* &quot;-&quot;??_);_(@_)">
                  <c:v>2678.9042300000001</c:v>
                </c:pt>
                <c:pt idx="20" formatCode="_(* #,##0.0_);_(* \(#,##0.0\);_(* &quot;-&quot;??_);_(@_)">
                  <c:v>3253.7094529999999</c:v>
                </c:pt>
                <c:pt idx="21" formatCode="_(* #,##0.0_);_(* \(#,##0.0\);_(* &quot;-&quot;??_);_(@_)">
                  <c:v>3013.4003809999999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BCE-45F3-B6BB-65908252225E}"/>
            </c:ext>
          </c:extLst>
        </c:ser>
        <c:ser>
          <c:idx val="1"/>
          <c:order val="1"/>
          <c:tx>
            <c:strRef>
              <c:f>Both!$C$3</c:f>
              <c:strCache>
                <c:ptCount val="1"/>
                <c:pt idx="0">
                  <c:v>GF Excluding Medicaid and Corrections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CE-45F3-B6BB-65908252225E}"/>
                </c:ext>
              </c:extLst>
            </c:dLbl>
            <c:dLbl>
              <c:idx val="18"/>
              <c:layout>
                <c:manualLayout>
                  <c:x val="-3.8623470272472725E-2"/>
                  <c:y val="-3.063078845049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BCE-45F3-B6BB-65908252225E}"/>
                </c:ext>
              </c:extLst>
            </c:dLbl>
            <c:dLbl>
              <c:idx val="19"/>
              <c:layout>
                <c:manualLayout>
                  <c:x val="-4.1289069347647901E-2"/>
                  <c:y val="-4.3000046402927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CE-45F3-B6BB-65908252225E}"/>
                </c:ext>
              </c:extLst>
            </c:dLbl>
            <c:dLbl>
              <c:idx val="2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BCE-45F3-B6BB-65908252225E}"/>
                </c:ext>
              </c:extLst>
            </c:dLbl>
            <c:dLbl>
              <c:idx val="21"/>
              <c:layout>
                <c:manualLayout>
                  <c:x val="-4.9983113812901046E-4"/>
                  <c:y val="-3.167763865582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BCE-45F3-B6BB-65908252225E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Both!$A$31:$A$52</c:f>
              <c:strCach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 Est.</c:v>
                </c:pt>
                <c:pt idx="21">
                  <c:v>2024 Est.</c:v>
                </c:pt>
              </c:strCache>
            </c:strRef>
          </c:cat>
          <c:val>
            <c:numRef>
              <c:f>Both!$C$31:$C$52</c:f>
              <c:numCache>
                <c:formatCode>0.0</c:formatCode>
                <c:ptCount val="22"/>
                <c:pt idx="0">
                  <c:v>778.82409999999993</c:v>
                </c:pt>
                <c:pt idx="1">
                  <c:v>741.26066800000001</c:v>
                </c:pt>
                <c:pt idx="2">
                  <c:v>768.16252199999997</c:v>
                </c:pt>
                <c:pt idx="3">
                  <c:v>807.31055900000001</c:v>
                </c:pt>
                <c:pt idx="4">
                  <c:v>922.47637400000008</c:v>
                </c:pt>
                <c:pt idx="5" formatCode="_(* #,##0.0_);_(* \(#,##0.0\);_(* &quot;-&quot;??_);_(@_)">
                  <c:v>991.2534290000001</c:v>
                </c:pt>
                <c:pt idx="6" formatCode="_(* #,##0.0_);_(* \(#,##0.0\);_(* &quot;-&quot;??_);_(@_)">
                  <c:v>931.53464600000007</c:v>
                </c:pt>
                <c:pt idx="7" formatCode="_(* #,##0.0_);_(* \(#,##0.0\);_(* &quot;-&quot;??_);_(@_)">
                  <c:v>887.51294899999994</c:v>
                </c:pt>
                <c:pt idx="8" formatCode="_(* #,##0.0_);_(* \(#,##0.0\);_(* &quot;-&quot;??_);_(@_)">
                  <c:v>816.876304</c:v>
                </c:pt>
                <c:pt idx="9" formatCode="_(* #,##0.0_);_(* \(#,##0.0\);_(* &quot;-&quot;??_);_(@_)">
                  <c:v>737.3642339999999</c:v>
                </c:pt>
                <c:pt idx="10" formatCode="_(* #,##0.0_);_(* \(#,##0.0\);_(* &quot;-&quot;??_);_(@_)">
                  <c:v>765.93739199999982</c:v>
                </c:pt>
                <c:pt idx="11" formatCode="_(* #,##0.0_);_(* \(#,##0.0\);_(* &quot;-&quot;??_);_(@_)">
                  <c:v>734.83486100000005</c:v>
                </c:pt>
                <c:pt idx="12" formatCode="_(* #,##0.0_);_(* \(#,##0.0\);_(* &quot;-&quot;??_);_(@_)">
                  <c:v>719.70186200000012</c:v>
                </c:pt>
                <c:pt idx="13" formatCode="_(* #,##0.0_);_(* \(#,##0.0\);_(* &quot;-&quot;??_);_(@_)">
                  <c:v>733.16900899999996</c:v>
                </c:pt>
                <c:pt idx="14" formatCode="_(* #,##0.0_);_(* \(#,##0.0\);_(* &quot;-&quot;??_);_(@_)">
                  <c:v>699.95275437000009</c:v>
                </c:pt>
                <c:pt idx="15" formatCode="_(* #,##0.0_);_(* \(#,##0.0\);_(* &quot;-&quot;??_);_(@_)">
                  <c:v>789.16937899999994</c:v>
                </c:pt>
                <c:pt idx="16" formatCode="_(* #,##0.0_);_(* \(#,##0.0\);_(* &quot;-&quot;??_);_(@_)">
                  <c:v>769.11250490000009</c:v>
                </c:pt>
                <c:pt idx="17" formatCode="_(* #,##0.0_);_(* \(#,##0.0\);_(* &quot;-&quot;??_);_(@_)">
                  <c:v>969.93028699999979</c:v>
                </c:pt>
                <c:pt idx="18" formatCode="_(* #,##0.0_);_(* \(#,##0.0\);_(* &quot;-&quot;??_);_(@_)">
                  <c:v>1292.621537</c:v>
                </c:pt>
                <c:pt idx="19" formatCode="_(* #,##0.0_);_(* \(#,##0.0\);_(* &quot;-&quot;??_);_(@_)">
                  <c:v>1436.3311910000002</c:v>
                </c:pt>
                <c:pt idx="20" formatCode="_(* #,##0.0_);_(* \(#,##0.0\);_(* &quot;-&quot;??_);_(@_)">
                  <c:v>1800.6514630000001</c:v>
                </c:pt>
                <c:pt idx="21" formatCode="_(* #,##0.0_);_(* \(#,##0.0\);_(* &quot;-&quot;??_);_(@_)">
                  <c:v>1488.6679779999999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BCE-45F3-B6BB-659082522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91200"/>
        <c:axId val="205490872"/>
      </c:lineChart>
      <c:catAx>
        <c:axId val="2054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0872"/>
        <c:crosses val="autoZero"/>
        <c:auto val="1"/>
        <c:lblAlgn val="ctr"/>
        <c:lblOffset val="100"/>
        <c:noMultiLvlLbl val="0"/>
      </c:catAx>
      <c:valAx>
        <c:axId val="20549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0549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685472826534986"/>
          <c:y val="2.3923583322576485E-2"/>
          <c:w val="0.19288184721590651"/>
          <c:h val="0.15520674669764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0.84122</cdr:x>
      <cdr:y>0.183</cdr:y>
    </cdr:from>
    <cdr:to>
      <cdr:x>0.96357</cdr:x>
      <cdr:y>0.21492</cdr:y>
    </cdr:to>
    <cdr:sp macro="" textlink="">
      <cdr:nvSpPr>
        <cdr:cNvPr id="10245" name="AutoShape 5"/>
        <cdr:cNvSpPr>
          <a:spLocks xmlns:a="http://schemas.openxmlformats.org/drawingml/2006/main"/>
        </cdr:cNvSpPr>
      </cdr:nvSpPr>
      <cdr:spPr bwMode="auto">
        <a:xfrm xmlns:a="http://schemas.openxmlformats.org/drawingml/2006/main" rot="5400000">
          <a:off x="10110715" y="641003"/>
          <a:ext cx="213942" cy="1385372"/>
        </a:xfrm>
        <a:prstGeom xmlns:a="http://schemas.openxmlformats.org/drawingml/2006/main" prst="leftBrace">
          <a:avLst>
            <a:gd name="adj1" fmla="val 102997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0.72884</cdr:x>
      <cdr:y>0.1119</cdr:y>
    </cdr:from>
    <cdr:to>
      <cdr:x>0.99579</cdr:x>
      <cdr:y>0.18198</cdr:y>
    </cdr:to>
    <cdr:sp macro="" textlink="">
      <cdr:nvSpPr>
        <cdr:cNvPr id="10246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52586" y="750094"/>
          <a:ext cx="3022633" cy="469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100" b="0" i="0" u="none" strike="noStrike" baseline="0">
              <a:solidFill>
                <a:srgbClr val="000000"/>
              </a:solidFill>
              <a:latin typeface="Arial"/>
              <a:cs typeface="Arial"/>
            </a:rPr>
            <a:t>average monthly percentage increase over prior six months was 3.96%</a:t>
          </a:r>
        </a:p>
      </cdr:txBody>
    </cdr:sp>
  </cdr:relSizeAnchor>
  <cdr:relSizeAnchor xmlns:cdr="http://schemas.openxmlformats.org/drawingml/2006/chartDrawing">
    <cdr:from>
      <cdr:x>0.846</cdr:x>
      <cdr:y>0.40975</cdr:y>
    </cdr:from>
    <cdr:to>
      <cdr:x>0.8555</cdr:x>
      <cdr:y>0.44775</cdr:y>
    </cdr:to>
    <cdr:sp macro="" textlink="">
      <cdr:nvSpPr>
        <cdr:cNvPr id="1024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61440" y="2648124"/>
          <a:ext cx="124577" cy="24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0.84235</cdr:x>
      <cdr:y>0.13333</cdr:y>
    </cdr:from>
    <cdr:to>
      <cdr:x>0.96404</cdr:x>
      <cdr:y>0.17252</cdr:y>
    </cdr:to>
    <cdr:sp macro="" textlink="">
      <cdr:nvSpPr>
        <cdr:cNvPr id="2053" name="AutoShape 5"/>
        <cdr:cNvSpPr>
          <a:spLocks xmlns:a="http://schemas.openxmlformats.org/drawingml/2006/main"/>
        </cdr:cNvSpPr>
      </cdr:nvSpPr>
      <cdr:spPr bwMode="auto">
        <a:xfrm xmlns:a="http://schemas.openxmlformats.org/drawingml/2006/main" rot="5400000">
          <a:off x="10106709" y="335600"/>
          <a:ext cx="262699" cy="1372215"/>
        </a:xfrm>
        <a:prstGeom xmlns:a="http://schemas.openxmlformats.org/drawingml/2006/main" prst="leftBrace">
          <a:avLst>
            <a:gd name="adj1" fmla="val 99515"/>
            <a:gd name="adj2" fmla="val 51537"/>
          </a:avLst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0.79648</cdr:x>
      <cdr:y>0.04811</cdr:y>
    </cdr:from>
    <cdr:to>
      <cdr:x>0.98039</cdr:x>
      <cdr:y>0.13498</cdr:y>
    </cdr:to>
    <cdr:sp macro="" textlink="">
      <cdr:nvSpPr>
        <cdr:cNvPr id="205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24041" y="324140"/>
          <a:ext cx="2110692" cy="580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en-US" sz="1150" b="0" i="0" u="none" strike="noStrike" baseline="0">
              <a:solidFill>
                <a:srgbClr val="000000"/>
              </a:solidFill>
              <a:latin typeface="Arial"/>
              <a:cs typeface="Arial"/>
            </a:rPr>
            <a:t>average monthly percentage increase over prior six months was  -3.81 %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0.00912</cdr:x>
      <cdr:y>0.35246</cdr:y>
    </cdr:from>
    <cdr:to>
      <cdr:x>0.04762</cdr:x>
      <cdr:y>0.54426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" y="2047875"/>
          <a:ext cx="361950" cy="11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en-US" sz="14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0.67524</cdr:x>
      <cdr:y>0.96511</cdr:y>
    </cdr:from>
    <cdr:to>
      <cdr:x>0.97652</cdr:x>
      <cdr:y>0.99265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7526" y="5005389"/>
          <a:ext cx="3067050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0.03628</cdr:x>
      <cdr:y>0.94509</cdr:y>
    </cdr:from>
    <cdr:to>
      <cdr:x>0.62621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805" y="5042432"/>
          <a:ext cx="6810054" cy="292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1" algn="l">
            <a:lnSpc>
              <a:spcPts val="1200"/>
            </a:lnSpc>
          </a:pPr>
          <a:r>
            <a:rPr lang="en-US" sz="1200" dirty="0">
              <a:latin typeface="+mj-lt"/>
            </a:rPr>
            <a:t>* FY14 - Transitioned</a:t>
          </a:r>
          <a:r>
            <a:rPr lang="en-US" sz="1200" baseline="0" dirty="0">
              <a:latin typeface="+mj-lt"/>
            </a:rPr>
            <a:t> 23,000 to Medicaid. </a:t>
          </a:r>
        </a:p>
        <a:p xmlns:a="http://schemas.openxmlformats.org/drawingml/2006/main">
          <a:pPr lvl="1" algn="l">
            <a:lnSpc>
              <a:spcPts val="1100"/>
            </a:lnSpc>
          </a:pPr>
          <a:endParaRPr lang="en-US" sz="1200" baseline="0" dirty="0"/>
        </a:p>
      </cdr:txBody>
    </cdr:sp>
  </cdr:relSizeAnchor>
  <cdr:relSizeAnchor xmlns:cdr="http://schemas.openxmlformats.org/drawingml/2006/chartDrawing">
    <cdr:from>
      <cdr:x>0.005</cdr:x>
      <cdr:y>0.00907</cdr:y>
    </cdr:from>
    <cdr:to>
      <cdr:x>0.29553</cdr:x>
      <cdr:y>0.05493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800" y="50800"/>
          <a:ext cx="29527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1967" cy="466912"/>
          </a:xfrm>
          <a:prstGeom prst="rect">
            <a:avLst/>
          </a:prstGeom>
        </p:spPr>
        <p:txBody>
          <a:bodyPr vert="horz" lIns="93263" tIns="46631" rIns="93263" bIns="466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1"/>
            <a:ext cx="3041967" cy="466912"/>
          </a:xfrm>
          <a:prstGeom prst="rect">
            <a:avLst/>
          </a:prstGeom>
        </p:spPr>
        <p:txBody>
          <a:bodyPr vert="horz" lIns="93263" tIns="46631" rIns="93263" bIns="46631" rtlCol="0"/>
          <a:lstStyle>
            <a:lvl1pPr algn="r">
              <a:defRPr sz="1200"/>
            </a:lvl1pPr>
          </a:lstStyle>
          <a:p>
            <a:fld id="{BFD59709-AAC4-455D-8C35-CB924DB0A194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3" tIns="46631" rIns="93263" bIns="466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7"/>
            <a:ext cx="5615940" cy="3664209"/>
          </a:xfrm>
          <a:prstGeom prst="rect">
            <a:avLst/>
          </a:prstGeom>
        </p:spPr>
        <p:txBody>
          <a:bodyPr vert="horz" lIns="93263" tIns="46631" rIns="93263" bIns="466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9015"/>
            <a:ext cx="3041967" cy="466911"/>
          </a:xfrm>
          <a:prstGeom prst="rect">
            <a:avLst/>
          </a:prstGeom>
        </p:spPr>
        <p:txBody>
          <a:bodyPr vert="horz" lIns="93263" tIns="46631" rIns="93263" bIns="466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1"/>
          </a:xfrm>
          <a:prstGeom prst="rect">
            <a:avLst/>
          </a:prstGeom>
        </p:spPr>
        <p:txBody>
          <a:bodyPr vert="horz" lIns="93263" tIns="46631" rIns="93263" bIns="46631" rtlCol="0" anchor="b"/>
          <a:lstStyle>
            <a:lvl1pPr algn="r">
              <a:defRPr sz="1200"/>
            </a:lvl1pPr>
          </a:lstStyle>
          <a:p>
            <a:fld id="{F50B5ECA-DACD-4E3F-B9BA-91756791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1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10894-829B-48C2-AA43-81B60BD71B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1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0149-A718-44AD-A9CF-C3FB1DEB6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12BC0-541F-4275-B9CD-927B5CE0E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32B1-E3FE-4030-B1A6-877FB348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3F95-76B2-4F4B-B16E-F8789EE1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3BA0-E41F-4933-9918-D4A8A6FA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3865-FD26-40A8-804F-470F7953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3628E-9A4B-4695-A2C1-A8D0B61DB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7160-6DFD-4C1F-8BA8-56042AD7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9407-93CB-4989-B7BE-C96FE0D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7849D-7C27-4C19-9279-281E634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61D17-FA81-46F4-8C2F-FB54B9B38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8F22A-E952-4A12-8C23-FD3BBA1EE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5C-2BA0-40A6-B20F-41EF1C1A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313B-0264-41B2-B84A-B77B84F8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0912-C181-44F0-B86E-9BC60250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2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E4F4-40A7-4AD7-96E3-F286B104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93EE8-45D8-49B8-BFD4-9BBB63EF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A00B-49E3-4062-ADF4-0E66CF15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483D-E4E4-4AE4-A495-84300FDA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9EA0-86AF-4E44-8E0B-533FBBE2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0BCD-816B-484B-9897-DAD2B574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1BFFA-6C30-43F2-8F7C-AE3B0CF07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1CEE-3CCF-4447-875B-A367DC62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4EE4-48C9-4088-B0D9-B4CD29B2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E53BA-B917-4B4B-A263-2D37056E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635F-F203-40F0-83F8-7D88F626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3216-1342-4D8C-A41E-F046BCC4E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05533-CC8B-434C-9AA7-45B2876DD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EA90-B965-48C8-8D37-33C9D3FA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649A3-A08D-41F8-966B-3EAA1BB0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BBB75-DE39-41B0-83CA-D966BAF0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DC87-70C2-454A-9D28-FA04EBDA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97ED-53DC-4A8E-9DC8-F84773045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5A402-83B2-4896-B101-082E347B7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6736A-1602-4E4B-9621-8CBB5CEDD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B93C1-CCC9-426B-8936-0D5D609E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7D970-725C-4247-944F-101F1CBB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0B611-3247-4CD4-81BE-73E09500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E7EF5-DD41-41BB-BE1B-A7005931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C901-5EE6-47EE-99CE-A5329AA1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766B7-5C13-49C9-B34E-C93E2DDC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38FC5-F572-4DB1-8048-B7961FFA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4B5C1-706B-4119-AF4D-D8C70EB0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73366-0F5C-4218-BA55-DDCA0000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DE3AA-524B-43F9-A1A3-F84FA670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DB359-E5FC-40BE-A69A-0B621FE2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4053-356A-4C77-B7BE-A2D77B19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E96D-BCA2-4ED6-B8D6-0A3B0566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AF6C6-FEE8-4438-8A08-DDB1CC8DD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C89A9-C773-4D4B-A41E-30A108AA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C34DB-D715-4966-95E8-A97665A5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00E76-2311-47FC-80CB-6B85D61B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FE5E-0CD9-4BDF-9CC8-F9473E3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F9632-8DE7-42F9-B840-7B2592767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1E899-4920-4531-A1B3-3D4224CA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91F5-C6B5-4928-BBBE-1F09B106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02B32-A4FA-4DEC-8D33-01485531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5C579-4BDE-4BE8-8365-1F840FC5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B8667-F584-4A63-959E-CF1A667B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794CA-0BA8-46A0-AC97-E008178FF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08951-27AA-4243-BCE3-D545FD662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D7DB-B389-4FEA-AAB2-AC9AF0F87EF0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3295-445E-4EE6-B129-34624970B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C9E85-64A1-4DAD-B283-041156E53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6165-BE8E-4BD6-A457-9720A1A6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00BD8-9DBF-4071-8B47-59EE2FE65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37"/>
          <a:stretch/>
        </p:blipFill>
        <p:spPr>
          <a:xfrm>
            <a:off x="-56495" y="0"/>
            <a:ext cx="6095980" cy="6857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7096CE-AB1A-4F9D-9972-01F806F71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9" r="22881"/>
          <a:stretch/>
        </p:blipFill>
        <p:spPr bwMode="auto">
          <a:xfrm>
            <a:off x="6094327" y="-51058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808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2023</a:t>
            </a:r>
          </a:p>
          <a:p>
            <a:endParaRPr lang="en-US" sz="1600" b="1" dirty="0">
              <a:solidFill>
                <a:srgbClr val="08080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08080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Alabama’s Budget and Finances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7966" y="3377937"/>
            <a:ext cx="4571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200" dirty="0">
                <a:latin typeface="+mj-lt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7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8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0595066-B0DE-408D-B5C2-BD5474BB0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726191"/>
              </p:ext>
            </p:extLst>
          </p:nvPr>
        </p:nvGraphicFramePr>
        <p:xfrm>
          <a:off x="571499" y="1339848"/>
          <a:ext cx="10934701" cy="518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138FE5-4011-4873-BE2D-988A83C3838F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FC5F6A-6AB6-4B69-A425-1270E9350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258166-4A53-4715-A71B-038DBD70CBF2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1D4EDF-C2B3-41F3-8493-CFFFC867A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D8050D5-D3D5-484C-AEE8-83590B17A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516208"/>
              </p:ext>
            </p:extLst>
          </p:nvPr>
        </p:nvGraphicFramePr>
        <p:xfrm>
          <a:off x="431784" y="1304313"/>
          <a:ext cx="11100986" cy="53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72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0260-6B20-488E-AC9E-6E100A24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930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State General Fund Revenue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8C68-2798-4BA6-B81C-BA91533B7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43312" y="1943369"/>
            <a:ext cx="5181600" cy="47932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100" dirty="0"/>
              <a:t>Abandoned Property</a:t>
            </a:r>
          </a:p>
          <a:p>
            <a:pPr marL="0" indent="0" algn="ctr">
              <a:buNone/>
            </a:pPr>
            <a:r>
              <a:rPr lang="en-US" sz="2100" dirty="0"/>
              <a:t>ABC Board</a:t>
            </a:r>
          </a:p>
          <a:p>
            <a:pPr marL="0" indent="0" algn="ctr">
              <a:buNone/>
            </a:pPr>
            <a:r>
              <a:rPr lang="en-US" sz="2100" dirty="0"/>
              <a:t>AD Valorem Tax</a:t>
            </a:r>
          </a:p>
          <a:p>
            <a:pPr marL="0" indent="0" algn="ctr">
              <a:buNone/>
            </a:pPr>
            <a:r>
              <a:rPr lang="en-US" sz="2100" dirty="0"/>
              <a:t>Auto Title Tax</a:t>
            </a:r>
          </a:p>
          <a:p>
            <a:pPr marL="0" indent="0" algn="ctr">
              <a:buNone/>
            </a:pPr>
            <a:r>
              <a:rPr lang="en-US" sz="2100" dirty="0"/>
              <a:t>Cellular Telephone Tax</a:t>
            </a:r>
          </a:p>
          <a:p>
            <a:pPr marL="0" indent="0" algn="ctr">
              <a:buNone/>
            </a:pPr>
            <a:r>
              <a:rPr lang="en-US" sz="2100" dirty="0"/>
              <a:t>Cigarette Tax</a:t>
            </a:r>
          </a:p>
          <a:p>
            <a:pPr marL="0" indent="0" algn="ctr">
              <a:buNone/>
            </a:pPr>
            <a:r>
              <a:rPr lang="en-US" sz="2100" dirty="0"/>
              <a:t>Corporation Tax</a:t>
            </a:r>
          </a:p>
          <a:p>
            <a:pPr marL="0" indent="0" algn="ctr">
              <a:buNone/>
            </a:pPr>
            <a:r>
              <a:rPr lang="en-US" sz="2100" dirty="0"/>
              <a:t>Court Cost</a:t>
            </a:r>
          </a:p>
          <a:p>
            <a:pPr marL="0" indent="0" algn="ctr">
              <a:buNone/>
            </a:pPr>
            <a:r>
              <a:rPr lang="en-US" sz="2100" dirty="0"/>
              <a:t>Deed Record Tax</a:t>
            </a:r>
          </a:p>
          <a:p>
            <a:pPr marL="0" indent="0" algn="ctr">
              <a:buNone/>
            </a:pPr>
            <a:r>
              <a:rPr lang="en-US" sz="2100" dirty="0"/>
              <a:t>Driver’s License Fees</a:t>
            </a:r>
          </a:p>
          <a:p>
            <a:pPr marL="0" indent="0" algn="ctr">
              <a:buNone/>
            </a:pPr>
            <a:r>
              <a:rPr lang="en-US" sz="2100" dirty="0"/>
              <a:t>Financial Inst. Excise Tax</a:t>
            </a:r>
          </a:p>
          <a:p>
            <a:pPr marL="0" indent="0" algn="ctr">
              <a:buNone/>
            </a:pPr>
            <a:r>
              <a:rPr lang="en-US" sz="2100" dirty="0"/>
              <a:t>Freight Line</a:t>
            </a:r>
          </a:p>
          <a:p>
            <a:pPr marL="0" indent="0" algn="ctr">
              <a:buNone/>
            </a:pPr>
            <a:r>
              <a:rPr lang="en-US" sz="2100" dirty="0"/>
              <a:t>Hazardous Waste Fees</a:t>
            </a:r>
          </a:p>
          <a:p>
            <a:pPr marL="0" indent="0" algn="ctr">
              <a:buNone/>
            </a:pPr>
            <a:r>
              <a:rPr lang="en-US" sz="1900" dirty="0"/>
              <a:t>Inheritance Tax</a:t>
            </a:r>
          </a:p>
          <a:p>
            <a:pPr marL="0" indent="0" algn="ctr">
              <a:buNone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6A321-9F5B-4E03-A04B-19013AE1A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99257" y="1943369"/>
            <a:ext cx="3971138" cy="4454935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Insurance Co. Taxes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Interest – Alabama Trust Fund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Interest – State Deposits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Judicial Admin. Fees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Leasing/Rental Tax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Lodgings Tax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 err="1"/>
              <a:t>Manufac</a:t>
            </a:r>
            <a:r>
              <a:rPr lang="en-US" sz="1800" dirty="0"/>
              <a:t> Home Registration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Miscellaneous Receipts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Mortgage Record Tax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Motor Vehicle License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Oil and Gas Production Tax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Oil Company Licenses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dirty="0"/>
              <a:t>Part-Mutual Taxes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8D612-AB0C-4C73-9E4B-DBF64E13F11A}"/>
              </a:ext>
            </a:extLst>
          </p:cNvPr>
          <p:cNvSpPr txBox="1"/>
          <p:nvPr/>
        </p:nvSpPr>
        <p:spPr>
          <a:xfrm>
            <a:off x="7670394" y="1943369"/>
            <a:ext cx="3759608" cy="55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Part-Mutual Taxes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Public Safety - Miscellaneous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Public Utilities Receipts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Sales &amp; Use Tax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Sales Tax for Parks Bonds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State Securities Commission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Simplified Sellers Use Tax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Tobacco Tax 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Tobacco Settlement Funds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Use Tax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Use Tax Discount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Use Tax Remote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Unclassified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</a:pPr>
            <a:r>
              <a:rPr lang="en-US" dirty="0"/>
              <a:t>Vapor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18BED-9610-43FA-9431-6B5D8450220A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5603B61-D671-4048-8579-542BD792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7786F1-1EBA-4911-B2F0-E084C854DA8B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C6B6E41-AEA6-4CF1-9EE4-6F98AF60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B7D03D-A61D-4310-856D-744789E06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028282"/>
              </p:ext>
            </p:extLst>
          </p:nvPr>
        </p:nvGraphicFramePr>
        <p:xfrm>
          <a:off x="394283" y="1317071"/>
          <a:ext cx="11484528" cy="531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309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F035C6-30EB-4A89-8B34-C58B21ECD5AA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54CA5B-8FC2-45AA-97BA-9EB461EE0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118508"/>
              </p:ext>
            </p:extLst>
          </p:nvPr>
        </p:nvGraphicFramePr>
        <p:xfrm>
          <a:off x="738232" y="1184755"/>
          <a:ext cx="10553350" cy="555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49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AC255-1443-49AD-A803-22487CAE469F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BF4DBB-DD1C-4774-8977-82B01B50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4F7947-3B8F-4FA8-9A53-5219D8433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409544"/>
              </p:ext>
            </p:extLst>
          </p:nvPr>
        </p:nvGraphicFramePr>
        <p:xfrm>
          <a:off x="267864" y="1184755"/>
          <a:ext cx="11711615" cy="512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3F3B89-C0EA-442F-97E3-90E2968E6D2B}"/>
              </a:ext>
            </a:extLst>
          </p:cNvPr>
          <p:cNvSpPr txBox="1"/>
          <p:nvPr/>
        </p:nvSpPr>
        <p:spPr>
          <a:xfrm>
            <a:off x="9412448" y="6310429"/>
            <a:ext cx="256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*FY 23 estimate is as of April 2023</a:t>
            </a:r>
          </a:p>
        </p:txBody>
      </p:sp>
    </p:spTree>
    <p:extLst>
      <p:ext uri="{BB962C8B-B14F-4D97-AF65-F5344CB8AC3E}">
        <p14:creationId xmlns:p14="http://schemas.microsoft.com/office/powerpoint/2010/main" val="157695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2C535E-F5EE-47D8-BDE8-1B6736DE6C9A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52F9F9-AD94-4C78-93BA-60ACC5C22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9015BD-649D-A0D6-9BF4-D76DFDE07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13187"/>
              </p:ext>
            </p:extLst>
          </p:nvPr>
        </p:nvGraphicFramePr>
        <p:xfrm>
          <a:off x="267864" y="1291904"/>
          <a:ext cx="11543835" cy="53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190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3FEA4-C186-4893-A468-E25F4B418520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B4BEDF5-C2DF-4E6D-9817-8B759CD4D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104C5-C607-4686-96F4-196792955BA0}"/>
              </a:ext>
            </a:extLst>
          </p:cNvPr>
          <p:cNvSpPr txBox="1"/>
          <p:nvPr/>
        </p:nvSpPr>
        <p:spPr>
          <a:xfrm>
            <a:off x="1895912" y="1095855"/>
            <a:ext cx="765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Corrections In-House Inmate</a:t>
            </a:r>
          </a:p>
          <a:p>
            <a:pPr algn="ctr"/>
            <a:r>
              <a:rPr lang="en-US" sz="2800" dirty="0">
                <a:latin typeface="+mj-lt"/>
              </a:rPr>
              <a:t>Population vs. Correctional Officers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2BF4AC-78A7-4315-83CC-9FD59EDB1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69849"/>
              </p:ext>
            </p:extLst>
          </p:nvPr>
        </p:nvGraphicFramePr>
        <p:xfrm>
          <a:off x="1761688" y="2225805"/>
          <a:ext cx="9148339" cy="4346591"/>
        </p:xfrm>
        <a:graphic>
          <a:graphicData uri="http://schemas.openxmlformats.org/drawingml/2006/table">
            <a:tbl>
              <a:tblPr/>
              <a:tblGrid>
                <a:gridCol w="707118">
                  <a:extLst>
                    <a:ext uri="{9D8B030D-6E8A-4147-A177-3AD203B41FA5}">
                      <a16:colId xmlns:a16="http://schemas.microsoft.com/office/drawing/2014/main" val="3311164750"/>
                    </a:ext>
                  </a:extLst>
                </a:gridCol>
                <a:gridCol w="563485">
                  <a:extLst>
                    <a:ext uri="{9D8B030D-6E8A-4147-A177-3AD203B41FA5}">
                      <a16:colId xmlns:a16="http://schemas.microsoft.com/office/drawing/2014/main" val="3818781796"/>
                    </a:ext>
                  </a:extLst>
                </a:gridCol>
                <a:gridCol w="1436333">
                  <a:extLst>
                    <a:ext uri="{9D8B030D-6E8A-4147-A177-3AD203B41FA5}">
                      <a16:colId xmlns:a16="http://schemas.microsoft.com/office/drawing/2014/main" val="3809179710"/>
                    </a:ext>
                  </a:extLst>
                </a:gridCol>
                <a:gridCol w="563485">
                  <a:extLst>
                    <a:ext uri="{9D8B030D-6E8A-4147-A177-3AD203B41FA5}">
                      <a16:colId xmlns:a16="http://schemas.microsoft.com/office/drawing/2014/main" val="2670160234"/>
                    </a:ext>
                  </a:extLst>
                </a:gridCol>
                <a:gridCol w="1436333">
                  <a:extLst>
                    <a:ext uri="{9D8B030D-6E8A-4147-A177-3AD203B41FA5}">
                      <a16:colId xmlns:a16="http://schemas.microsoft.com/office/drawing/2014/main" val="2219300033"/>
                    </a:ext>
                  </a:extLst>
                </a:gridCol>
                <a:gridCol w="563485">
                  <a:extLst>
                    <a:ext uri="{9D8B030D-6E8A-4147-A177-3AD203B41FA5}">
                      <a16:colId xmlns:a16="http://schemas.microsoft.com/office/drawing/2014/main" val="4148848419"/>
                    </a:ext>
                  </a:extLst>
                </a:gridCol>
                <a:gridCol w="1436333">
                  <a:extLst>
                    <a:ext uri="{9D8B030D-6E8A-4147-A177-3AD203B41FA5}">
                      <a16:colId xmlns:a16="http://schemas.microsoft.com/office/drawing/2014/main" val="676509464"/>
                    </a:ext>
                  </a:extLst>
                </a:gridCol>
                <a:gridCol w="563485">
                  <a:extLst>
                    <a:ext uri="{9D8B030D-6E8A-4147-A177-3AD203B41FA5}">
                      <a16:colId xmlns:a16="http://schemas.microsoft.com/office/drawing/2014/main" val="1021531491"/>
                    </a:ext>
                  </a:extLst>
                </a:gridCol>
                <a:gridCol w="1878282">
                  <a:extLst>
                    <a:ext uri="{9D8B030D-6E8A-4147-A177-3AD203B41FA5}">
                      <a16:colId xmlns:a16="http://schemas.microsoft.com/office/drawing/2014/main" val="6219684"/>
                    </a:ext>
                  </a:extLst>
                </a:gridCol>
              </a:tblGrid>
              <a:tr h="49628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173910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70096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44337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503918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229860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855440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006578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94836"/>
                  </a:ext>
                </a:extLst>
              </a:tr>
              <a:tr h="268746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34014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155912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8692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949429"/>
                  </a:ext>
                </a:extLst>
              </a:tr>
              <a:tr h="26874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828167"/>
                  </a:ext>
                </a:extLst>
              </a:tr>
              <a:tr h="671867">
                <a:tc gridSpan="9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73" marR="8873" marT="8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35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766BBFA-FCF5-1B07-1864-48B2A910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97248"/>
            <a:ext cx="10515600" cy="45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D07A92-49E7-4DF9-8EC1-933470A12E25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BAA1F8B-F2E9-4F6F-82C5-9706A8AA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AEC90E-5A6E-4D1C-9887-22F6377B5EC3}"/>
              </a:ext>
            </a:extLst>
          </p:cNvPr>
          <p:cNvSpPr txBox="1"/>
          <p:nvPr/>
        </p:nvSpPr>
        <p:spPr>
          <a:xfrm>
            <a:off x="8658117" y="6324118"/>
            <a:ext cx="328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*2023 is as of May 2023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183673"/>
              </p:ext>
            </p:extLst>
          </p:nvPr>
        </p:nvGraphicFramePr>
        <p:xfrm>
          <a:off x="562062" y="1291905"/>
          <a:ext cx="11073467" cy="503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9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BF0EE3-888B-420D-AB0B-4FC035FCC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39659"/>
              </p:ext>
            </p:extLst>
          </p:nvPr>
        </p:nvGraphicFramePr>
        <p:xfrm>
          <a:off x="914400" y="1308100"/>
          <a:ext cx="9537700" cy="554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4817457-7741-4DC3-B5FF-65612D612FAA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D3F67C-7DB2-4DD5-924D-02B50C9F2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BF0EE3-888B-420D-AB0B-4FC035FCC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660645"/>
              </p:ext>
            </p:extLst>
          </p:nvPr>
        </p:nvGraphicFramePr>
        <p:xfrm>
          <a:off x="267864" y="1184755"/>
          <a:ext cx="10402878" cy="567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BF0EE3-888B-420D-AB0B-4FC035FCC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54002"/>
              </p:ext>
            </p:extLst>
          </p:nvPr>
        </p:nvGraphicFramePr>
        <p:xfrm>
          <a:off x="2169318" y="1184755"/>
          <a:ext cx="7917657" cy="567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817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0A86-0F35-4FD6-A9D2-50C45BC9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32" y="9593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State Budget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3303-DAD2-47A1-94FA-EA48D2B47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68" y="2284892"/>
            <a:ext cx="10515600" cy="4351338"/>
          </a:xfrm>
        </p:spPr>
        <p:txBody>
          <a:bodyPr>
            <a:normAutofit/>
          </a:bodyPr>
          <a:lstStyle/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– Process begins with revenue estimating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Agencies begin submitting budget requests</a:t>
            </a:r>
          </a:p>
          <a:p>
            <a:pPr marL="1100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Budget Office staff receive and analyze requests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November/December – Meetings with agencies to discuss their budget requests and discussion of priorities with Governor Ivey and formulating early drafts of the budgets</a:t>
            </a:r>
          </a:p>
          <a:p>
            <a:pPr marL="1100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up meetings with agencies as necessary</a:t>
            </a:r>
          </a:p>
          <a:p>
            <a:pPr marL="1100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Governor Ivey meets with legislative leadership for input on policy matters</a:t>
            </a:r>
          </a:p>
          <a:p>
            <a:pPr marL="1100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Budgets are finalized and prepared in the last week before the Regular Sessions begins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2571C-EC56-4ADC-8BE0-6023C8DA8FB3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47766DE-AD2F-46FE-BD9F-9434069F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C910-D240-4C9E-8023-9F37E50A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63" y="8718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General Fund FY 2023 Condition of Funds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05893-6182-42CF-824E-7DF4860EFA64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EF638B0-F8FB-4137-BDD8-096B6B58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D1ABF1D-B56D-F20B-6F62-D4842C475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515718"/>
              </p:ext>
            </p:extLst>
          </p:nvPr>
        </p:nvGraphicFramePr>
        <p:xfrm>
          <a:off x="1320799" y="1854200"/>
          <a:ext cx="9156702" cy="4749802"/>
        </p:xfrm>
        <a:graphic>
          <a:graphicData uri="http://schemas.openxmlformats.org/drawingml/2006/table">
            <a:tbl>
              <a:tblPr/>
              <a:tblGrid>
                <a:gridCol w="6341957">
                  <a:extLst>
                    <a:ext uri="{9D8B030D-6E8A-4147-A177-3AD203B41FA5}">
                      <a16:colId xmlns:a16="http://schemas.microsoft.com/office/drawing/2014/main" val="3664008204"/>
                    </a:ext>
                  </a:extLst>
                </a:gridCol>
                <a:gridCol w="963335">
                  <a:extLst>
                    <a:ext uri="{9D8B030D-6E8A-4147-A177-3AD203B41FA5}">
                      <a16:colId xmlns:a16="http://schemas.microsoft.com/office/drawing/2014/main" val="2029002401"/>
                    </a:ext>
                  </a:extLst>
                </a:gridCol>
                <a:gridCol w="1851410">
                  <a:extLst>
                    <a:ext uri="{9D8B030D-6E8A-4147-A177-3AD203B41FA5}">
                      <a16:colId xmlns:a16="http://schemas.microsoft.com/office/drawing/2014/main" val="1102473417"/>
                    </a:ext>
                  </a:extLst>
                </a:gridCol>
              </a:tblGrid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 YEAR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250345"/>
                  </a:ext>
                </a:extLst>
              </a:tr>
              <a:tr h="3025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91502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Beginning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515,845,225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43545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74902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Revenues as of 5/31/2023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3,775,381,597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31771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3,775,381,597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197534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737972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Funds 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4,291,226,822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084742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25725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Appropriations as of 5/31/2023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2,857,365,842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76871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Reappropriation of Reversions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147,398,955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53749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to General Fund Budget Reserve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92667"/>
                  </a:ext>
                </a:extLst>
              </a:tr>
              <a:tr h="3176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 Supplemental Appropriations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157,623,865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192167"/>
                  </a:ext>
                </a:extLst>
              </a:tr>
              <a:tr h="3025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965810"/>
                  </a:ext>
                </a:extLst>
              </a:tr>
              <a:tr h="332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Ending Balance (after reversions and adjustments)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1,078,838,160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9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0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AE20-82EE-4632-A0C3-7EB7B8F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Education Trust Fund FY 2023 Condition of Funds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9EB4F-1C3D-4478-8577-683D91287B42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E177CDF-095A-433D-94D8-BB90C422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134CE6-FAFE-AC30-7AB3-C4195B9C4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19241"/>
              </p:ext>
            </p:extLst>
          </p:nvPr>
        </p:nvGraphicFramePr>
        <p:xfrm>
          <a:off x="1206500" y="1930878"/>
          <a:ext cx="9537700" cy="4330216"/>
        </p:xfrm>
        <a:graphic>
          <a:graphicData uri="http://schemas.openxmlformats.org/drawingml/2006/table">
            <a:tbl>
              <a:tblPr/>
              <a:tblGrid>
                <a:gridCol w="6605838">
                  <a:extLst>
                    <a:ext uri="{9D8B030D-6E8A-4147-A177-3AD203B41FA5}">
                      <a16:colId xmlns:a16="http://schemas.microsoft.com/office/drawing/2014/main" val="2740780621"/>
                    </a:ext>
                  </a:extLst>
                </a:gridCol>
                <a:gridCol w="1003418">
                  <a:extLst>
                    <a:ext uri="{9D8B030D-6E8A-4147-A177-3AD203B41FA5}">
                      <a16:colId xmlns:a16="http://schemas.microsoft.com/office/drawing/2014/main" val="2319691476"/>
                    </a:ext>
                  </a:extLst>
                </a:gridCol>
                <a:gridCol w="1928444">
                  <a:extLst>
                    <a:ext uri="{9D8B030D-6E8A-4147-A177-3AD203B41FA5}">
                      <a16:colId xmlns:a16="http://schemas.microsoft.com/office/drawing/2014/main" val="1828487503"/>
                    </a:ext>
                  </a:extLst>
                </a:gridCol>
              </a:tblGrid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 YEAR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797636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304704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Beginning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2,907,418,790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483745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981502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Revenues as of 5/31/2023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9,673,908,794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511569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9,673,908,794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833961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302979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Funds 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12,581,327,584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80128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515628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Appropriations as of 5/31/2023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8,262,090,649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07888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Reappropriation of Reversions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119,751,481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62796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 to the Educational Opportunities Reserve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353,975,000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04697"/>
                  </a:ext>
                </a:extLst>
              </a:tr>
              <a:tr h="288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FY23 Supplemental Appropriations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2,433,692,309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00585"/>
                  </a:ext>
                </a:extLst>
              </a:tr>
              <a:tr h="2749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01030"/>
                  </a:ext>
                </a:extLst>
              </a:tr>
              <a:tr h="302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Ending Balance (after reversions and adjustments)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1,411,818,145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3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71C8B0-AF6A-4F23-B781-2BD3CF4E5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34598"/>
              </p:ext>
            </p:extLst>
          </p:nvPr>
        </p:nvGraphicFramePr>
        <p:xfrm>
          <a:off x="368299" y="1257300"/>
          <a:ext cx="11129617" cy="546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19180B5-25E0-43B5-B5F0-409C25145C41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4F8C13-7D3E-4D1D-87E5-AB2FAEFD2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172E-A835-4D63-85F0-3DD45C38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58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 2024 General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2D4D-D587-4C99-9C52-22D6957CB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2191708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2% COLA for state employees</a:t>
            </a:r>
          </a:p>
          <a:p>
            <a:r>
              <a:rPr lang="en-US" sz="2400" dirty="0"/>
              <a:t>$50 million for the Budget Reserve Fund to bring it to $150 million</a:t>
            </a:r>
          </a:p>
          <a:p>
            <a:r>
              <a:rPr lang="en-US" sz="2400" dirty="0"/>
              <a:t>Full repayment of the People’s Trust Act </a:t>
            </a:r>
          </a:p>
          <a:p>
            <a:r>
              <a:rPr lang="en-US" sz="2400" dirty="0"/>
              <a:t>Inflationary increase for agency operations</a:t>
            </a:r>
          </a:p>
          <a:p>
            <a:r>
              <a:rPr lang="en-US" sz="2400" dirty="0"/>
              <a:t>Corrections – New healthcare contract for inmates</a:t>
            </a:r>
          </a:p>
          <a:p>
            <a:r>
              <a:rPr lang="en-US" sz="2400" dirty="0"/>
              <a:t>Economic and Community Affairs – Increase for the Mainstreet Alabama Program, funding for a Municipal Public Emergency Response Grant program</a:t>
            </a:r>
          </a:p>
          <a:p>
            <a:r>
              <a:rPr lang="en-US" sz="2400" dirty="0"/>
              <a:t>Medicaid is fully funded</a:t>
            </a:r>
          </a:p>
          <a:p>
            <a:r>
              <a:rPr lang="en-US" sz="2400" dirty="0"/>
              <a:t>Public Health – Fully funding the CHIP program</a:t>
            </a:r>
          </a:p>
          <a:p>
            <a:r>
              <a:rPr lang="en-US" sz="2400" dirty="0"/>
              <a:t>Human Resources – Funding for additional Child Welfare employees</a:t>
            </a:r>
          </a:p>
          <a:p>
            <a:r>
              <a:rPr lang="en-US" sz="2400" dirty="0"/>
              <a:t>Mental Health – Funding for Crisis Care, the 988 Call Center Capacity Building, and community provider rate increases</a:t>
            </a:r>
          </a:p>
          <a:p>
            <a:r>
              <a:rPr lang="en-US" sz="2400" dirty="0"/>
              <a:t>Forensic Sciences– New lab equipment for the Huntsville and Dothan labs</a:t>
            </a:r>
          </a:p>
          <a:p>
            <a:r>
              <a:rPr lang="en-US" sz="2400" dirty="0"/>
              <a:t>Senior Services – Fully funding the 5.57 million meals served to senior citizens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CDF2C-84F1-4665-93AF-0FDA6AEC6098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0E4F57-E3CC-4E12-962B-A3FC21DE5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8E8E-1AA5-42E7-B778-18BF17F0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6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FY 2024 Education Trust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7C5F-85BA-4C3F-A998-87CFEDB4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31" y="1744910"/>
            <a:ext cx="10515600" cy="5197471"/>
          </a:xfrm>
        </p:spPr>
        <p:txBody>
          <a:bodyPr>
            <a:normAutofit fontScale="92500" lnSpcReduction="10000"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2% teacher pay raise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2% employee pay raise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 for Fleet Renewal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 for Math Summer Camps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College and Career Readiness Grants/School Safety Grants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Capital projects funding for K-12 and Higher Ed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Paying off debt early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STEM funding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 for Early Childhood classrooms in areas with waiting lists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Funding for the Dolly Parton Imagination Library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funding for the Numeracy Act for math coaches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Adding funding for afterschool/summer learning programs and child care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Creation of Office of School Improvement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Creation of Office of Specialized Treatment Centers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Higher Ed increases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Over $100M added for Other Current Expense to give school systems flexibility in spending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Increase Classroom Materials from $900/unit to $1,000/unit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</a:rPr>
              <a:t>Funding for Principal Leadership and Mentoring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Special education teacher stipends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</a:rPr>
              <a:t>Speech therapist teacher stipends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ffectLst/>
                <a:ea typeface="Calibri" panose="020F0502020204030204" pitchFamily="34" charset="0"/>
              </a:rPr>
              <a:t>Increase in the funding and modification to the School Nurse Salary Matrix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ea typeface="Calibri" panose="020F0502020204030204" pitchFamily="34" charset="0"/>
              </a:rPr>
              <a:t>Creation and funding of the Educational Opportunities Reserve Fund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5FD04A-93E8-4F34-88F7-8DB59A2BE2D7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77A1F8-D49C-45FE-8650-23623288B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1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82B4A-D3AE-4901-A5A2-F6703468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73" y="11403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5ADF5-F109-447F-9D38-16CE933B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506662"/>
            <a:ext cx="105156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CARES Act (Coronavirus Aid, Relief, and Economic Security Act)</a:t>
            </a:r>
          </a:p>
          <a:p>
            <a:pPr marL="457200" lvl="1" indent="0">
              <a:buNone/>
            </a:pPr>
            <a:r>
              <a:rPr lang="en-US" dirty="0"/>
              <a:t>Website link: crf.alabama.gov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ARPA (American Rescue Plan Act of 2021)</a:t>
            </a:r>
          </a:p>
          <a:p>
            <a:pPr marL="457200" lvl="1" indent="0">
              <a:buNone/>
            </a:pPr>
            <a:r>
              <a:rPr lang="en-US" dirty="0"/>
              <a:t>Website link: frf.alabama.gov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8B25E7-E8FF-49A2-975B-AAD9DCCB87D9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BE084D-5D07-4E75-97F1-4AAD2343E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65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3F91A-5FB7-466C-83A4-0EA3008C25DE}"/>
              </a:ext>
            </a:extLst>
          </p:cNvPr>
          <p:cNvSpPr txBox="1"/>
          <p:nvPr/>
        </p:nvSpPr>
        <p:spPr>
          <a:xfrm>
            <a:off x="1041400" y="1930400"/>
            <a:ext cx="9906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+mj-lt"/>
              </a:rPr>
              <a:t>Questions?</a:t>
            </a:r>
          </a:p>
          <a:p>
            <a:pPr algn="ctr"/>
            <a:endParaRPr lang="en-US" sz="6600" dirty="0">
              <a:latin typeface="+mj-lt"/>
            </a:endParaRPr>
          </a:p>
          <a:p>
            <a:pPr algn="ctr"/>
            <a:r>
              <a:rPr lang="en-US" sz="3200" dirty="0">
                <a:latin typeface="+mj-lt"/>
              </a:rPr>
              <a:t>WWW.BUDGET.ALABAMA.GOV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55D4D-F110-42D3-A02E-36A744D0B4C2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55B5C7-4327-45A5-8B18-2103E692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D863FF-2006-44C9-8D48-6232B97CED3D}"/>
              </a:ext>
            </a:extLst>
          </p:cNvPr>
          <p:cNvSpPr txBox="1"/>
          <p:nvPr/>
        </p:nvSpPr>
        <p:spPr>
          <a:xfrm>
            <a:off x="8640417" y="6480313"/>
            <a:ext cx="321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*2023 is as of April 2023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156A3-7B7B-47A4-9504-1B4B01F3A01C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3CF5BF-46C7-40FE-90C4-69C927C3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829100"/>
              </p:ext>
            </p:extLst>
          </p:nvPr>
        </p:nvGraphicFramePr>
        <p:xfrm>
          <a:off x="409575" y="1181099"/>
          <a:ext cx="11287125" cy="525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141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DC24-2B31-4007-AEFF-8716D388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060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Rainy Day, Reserve, and Other  ETF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E33F9-0900-4C8E-9745-2E855D65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86" y="2247544"/>
            <a:ext cx="10058400" cy="4400502"/>
          </a:xfrm>
        </p:spPr>
        <p:txBody>
          <a:bodyPr>
            <a:normAutofit/>
          </a:bodyPr>
          <a:lstStyle/>
          <a:p>
            <a:pPr marL="1371600" lvl="4" indent="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  <a:defRPr/>
            </a:pPr>
            <a:endParaRPr lang="en-US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1371600" lvl="4" indent="0"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  <a:buNone/>
              <a:defRPr/>
            </a:pPr>
            <a:endParaRPr lang="en-US" alt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FBB866-D84E-4853-BDE8-662EB2F7377C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4907A8-6CEC-4EB4-B610-22D7501C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BACF47-0BEF-3B7B-F921-BAB3C24E7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2073"/>
              </p:ext>
            </p:extLst>
          </p:nvPr>
        </p:nvGraphicFramePr>
        <p:xfrm>
          <a:off x="2994869" y="2000417"/>
          <a:ext cx="4764947" cy="4647629"/>
        </p:xfrm>
        <a:graphic>
          <a:graphicData uri="http://schemas.openxmlformats.org/drawingml/2006/table">
            <a:tbl>
              <a:tblPr/>
              <a:tblGrid>
                <a:gridCol w="993541">
                  <a:extLst>
                    <a:ext uri="{9D8B030D-6E8A-4147-A177-3AD203B41FA5}">
                      <a16:colId xmlns:a16="http://schemas.microsoft.com/office/drawing/2014/main" val="2514122835"/>
                    </a:ext>
                  </a:extLst>
                </a:gridCol>
                <a:gridCol w="1946533">
                  <a:extLst>
                    <a:ext uri="{9D8B030D-6E8A-4147-A177-3AD203B41FA5}">
                      <a16:colId xmlns:a16="http://schemas.microsoft.com/office/drawing/2014/main" val="3118773885"/>
                    </a:ext>
                  </a:extLst>
                </a:gridCol>
                <a:gridCol w="1824873">
                  <a:extLst>
                    <a:ext uri="{9D8B030D-6E8A-4147-A177-3AD203B41FA5}">
                      <a16:colId xmlns:a16="http://schemas.microsoft.com/office/drawing/2014/main" val="344551701"/>
                    </a:ext>
                  </a:extLst>
                </a:gridCol>
              </a:tblGrid>
              <a:tr h="2508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ETF Rainy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905677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$585,217,649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639007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292268"/>
                  </a:ext>
                </a:extLst>
              </a:tr>
              <a:tr h="2508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ETF Budget Stabilization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88747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$574,000,000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0930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48983"/>
                  </a:ext>
                </a:extLst>
              </a:tr>
              <a:tr h="4235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ETF Advancement and Technology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99938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381488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82364"/>
                  </a:ext>
                </a:extLst>
              </a:tr>
              <a:tr h="42357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ETF Educational Opportunities Reserve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13812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$353,975,000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377696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687566"/>
                  </a:ext>
                </a:extLst>
              </a:tr>
              <a:tr h="2508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SGF Rainy Day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15274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$291,592,824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53170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574760"/>
                  </a:ext>
                </a:extLst>
              </a:tr>
              <a:tr h="2508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SGF Budget Reserve Fund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25690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6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03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D8B384-F1B1-4B3F-825D-DE4CF97CAB0B}"/>
              </a:ext>
            </a:extLst>
          </p:cNvPr>
          <p:cNvSpPr/>
          <p:nvPr/>
        </p:nvSpPr>
        <p:spPr>
          <a:xfrm>
            <a:off x="0" y="1647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2E1D204-5632-4C91-8656-3BD26AA3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D96CEF-B046-4F07-731E-5520E283A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66580"/>
              </p:ext>
            </p:extLst>
          </p:nvPr>
        </p:nvGraphicFramePr>
        <p:xfrm>
          <a:off x="478172" y="1308683"/>
          <a:ext cx="11409028" cy="550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708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794AC-518C-4114-BCD3-C0D910526169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4CE5159-697E-4746-9C1D-5BC1D047F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765FF7-76C4-140B-A34A-CD1DAF05B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4105"/>
              </p:ext>
            </p:extLst>
          </p:nvPr>
        </p:nvGraphicFramePr>
        <p:xfrm>
          <a:off x="494950" y="1184755"/>
          <a:ext cx="11262472" cy="5595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44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832668-581A-49B1-9986-76B95CCFEBD5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C4C9F56-789A-4C13-9F39-09758BEF7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D0C1EE-CC05-4EFA-B415-C0C8D4BEE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100315"/>
              </p:ext>
            </p:extLst>
          </p:nvPr>
        </p:nvGraphicFramePr>
        <p:xfrm>
          <a:off x="341744" y="1184754"/>
          <a:ext cx="11453091" cy="547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36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71BF-1370-41F7-90FD-659B0D1A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877751"/>
            <a:ext cx="11216080" cy="11318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Education Trust Fund Revenue 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2B495-EDCF-4338-A1AC-DE3857503777}"/>
              </a:ext>
            </a:extLst>
          </p:cNvPr>
          <p:cNvSpPr/>
          <p:nvPr/>
        </p:nvSpPr>
        <p:spPr>
          <a:xfrm>
            <a:off x="0" y="0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F226A4B-590F-41B3-8503-9B8967A6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D141DF3-68F8-429F-A05C-63D80394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34" y="192915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/>
              <a:t>Beer Tax</a:t>
            </a:r>
          </a:p>
          <a:p>
            <a:pPr marL="0" indent="0" algn="ctr">
              <a:buNone/>
            </a:pPr>
            <a:r>
              <a:rPr lang="en-US" sz="2000" dirty="0"/>
              <a:t>Court Costs</a:t>
            </a:r>
          </a:p>
          <a:p>
            <a:pPr marL="0" indent="0" algn="ctr">
              <a:buNone/>
            </a:pPr>
            <a:r>
              <a:rPr lang="en-US" sz="2000" dirty="0"/>
              <a:t>Hydroelectric Tax</a:t>
            </a:r>
          </a:p>
          <a:p>
            <a:pPr marL="0" indent="0" algn="ctr">
              <a:buNone/>
            </a:pPr>
            <a:r>
              <a:rPr lang="en-US" sz="2000" dirty="0"/>
              <a:t>Income Tax</a:t>
            </a:r>
          </a:p>
          <a:p>
            <a:pPr marL="0" indent="0" algn="ctr">
              <a:buNone/>
            </a:pPr>
            <a:r>
              <a:rPr lang="en-US" sz="2000" dirty="0"/>
              <a:t>Mobile Telecom Tax</a:t>
            </a:r>
          </a:p>
          <a:p>
            <a:pPr marL="0" indent="0" algn="ctr">
              <a:buNone/>
            </a:pPr>
            <a:r>
              <a:rPr lang="en-US" sz="2000" dirty="0"/>
              <a:t>Sales Tax</a:t>
            </a:r>
          </a:p>
          <a:p>
            <a:pPr marL="0" indent="0" algn="ctr">
              <a:buNone/>
            </a:pPr>
            <a:r>
              <a:rPr lang="en-US" sz="2000" dirty="0"/>
              <a:t>Store &amp; Passenger Bus Licenses</a:t>
            </a:r>
          </a:p>
          <a:p>
            <a:pPr marL="0" indent="0" algn="ctr">
              <a:buNone/>
            </a:pPr>
            <a:r>
              <a:rPr lang="en-US" sz="2000" dirty="0"/>
              <a:t>Use Tax</a:t>
            </a:r>
          </a:p>
          <a:p>
            <a:pPr marL="0" indent="0" algn="ctr">
              <a:buNone/>
            </a:pPr>
            <a:r>
              <a:rPr lang="en-US" sz="2000" dirty="0"/>
              <a:t>Use Tax – Remote Sellers</a:t>
            </a:r>
          </a:p>
          <a:p>
            <a:pPr marL="0" indent="0" algn="ctr">
              <a:buNone/>
            </a:pPr>
            <a:r>
              <a:rPr lang="en-US" sz="2000" dirty="0"/>
              <a:t>Use Tax – Simplified Sellers</a:t>
            </a:r>
          </a:p>
          <a:p>
            <a:pPr marL="0" indent="0" algn="ctr">
              <a:buNone/>
            </a:pPr>
            <a:r>
              <a:rPr lang="en-US" sz="2000" dirty="0"/>
              <a:t>Utility Tax</a:t>
            </a:r>
          </a:p>
          <a:p>
            <a:pPr marL="0" indent="0" algn="ctr">
              <a:buNone/>
            </a:pPr>
            <a:r>
              <a:rPr lang="en-US" sz="2000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372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AC377D-116D-4B3B-AED7-5407C5E12291}"/>
              </a:ext>
            </a:extLst>
          </p:cNvPr>
          <p:cNvSpPr/>
          <p:nvPr/>
        </p:nvSpPr>
        <p:spPr>
          <a:xfrm>
            <a:off x="0" y="1"/>
            <a:ext cx="12192000" cy="1140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FD4FD3C-CD89-421F-BEED-908848F96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4" y="44451"/>
            <a:ext cx="1052935" cy="1051404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D9DEF2-1361-44CB-7F93-5BA5DA830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087628"/>
              </p:ext>
            </p:extLst>
          </p:nvPr>
        </p:nvGraphicFramePr>
        <p:xfrm>
          <a:off x="318807" y="1184755"/>
          <a:ext cx="11554385" cy="544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783393"/>
      </p:ext>
    </p:extLst>
  </p:cSld>
  <p:clrMapOvr>
    <a:masterClrMapping/>
  </p:clrMapOvr>
</p:sld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Integral">
    <a:majorFont>
      <a:latin typeface="Tw Cen MT Condensed" panose="020B06060201040202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 panose="020B0602020104020603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gral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973</Words>
  <Application>Microsoft Macintosh PowerPoint</Application>
  <PresentationFormat>Widescreen</PresentationFormat>
  <Paragraphs>214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Courier New</vt:lpstr>
      <vt:lpstr>Times New Roman</vt:lpstr>
      <vt:lpstr>Office Theme</vt:lpstr>
      <vt:lpstr>Alabama’s Budget and Finances</vt:lpstr>
      <vt:lpstr>State Budget Process</vt:lpstr>
      <vt:lpstr>PowerPoint Presentation</vt:lpstr>
      <vt:lpstr>Rainy Day, Reserve, and Other  ETF Accounts</vt:lpstr>
      <vt:lpstr>PowerPoint Presentation</vt:lpstr>
      <vt:lpstr>PowerPoint Presentation</vt:lpstr>
      <vt:lpstr>PowerPoint Presentation</vt:lpstr>
      <vt:lpstr>Education Trust Fund Revenue Sources</vt:lpstr>
      <vt:lpstr>PowerPoint Presentation</vt:lpstr>
      <vt:lpstr>PowerPoint Presentation</vt:lpstr>
      <vt:lpstr>PowerPoint Presentation</vt:lpstr>
      <vt:lpstr>State General Fund Revenue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Fund FY 2023 Condition of Funds</vt:lpstr>
      <vt:lpstr>Education Trust Fund FY 2023 Condition of Funds</vt:lpstr>
      <vt:lpstr>PowerPoint Presentation</vt:lpstr>
      <vt:lpstr>FY 2024 General Fund</vt:lpstr>
      <vt:lpstr>FY 2024 Education Trust Fund</vt:lpstr>
      <vt:lpstr>Other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Alabama’s Budget and Finances</dc:title>
  <dc:creator>Phillips, Corbin</dc:creator>
  <cp:lastModifiedBy>Brenda Mendiola</cp:lastModifiedBy>
  <cp:revision>183</cp:revision>
  <cp:lastPrinted>2023-06-01T18:52:09Z</cp:lastPrinted>
  <dcterms:created xsi:type="dcterms:W3CDTF">2022-01-10T22:43:17Z</dcterms:created>
  <dcterms:modified xsi:type="dcterms:W3CDTF">2023-06-17T00:42:36Z</dcterms:modified>
</cp:coreProperties>
</file>